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61" r:id="rId8"/>
    <p:sldId id="262" r:id="rId9"/>
    <p:sldId id="272" r:id="rId10"/>
    <p:sldId id="264" r:id="rId11"/>
    <p:sldId id="268" r:id="rId12"/>
    <p:sldId id="263" r:id="rId13"/>
    <p:sldId id="265" r:id="rId14"/>
    <p:sldId id="266" r:id="rId15"/>
    <p:sldId id="273" r:id="rId16"/>
    <p:sldId id="267"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D47291-8915-49C3-B0D2-4FAEA9A297F3}"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894D4-5F36-4978-86CF-D96B4A328581}" type="slidenum">
              <a:rPr lang="en-US" smtClean="0"/>
              <a:t>‹#›</a:t>
            </a:fld>
            <a:endParaRPr lang="en-US"/>
          </a:p>
        </p:txBody>
      </p:sp>
    </p:spTree>
    <p:extLst>
      <p:ext uri="{BB962C8B-B14F-4D97-AF65-F5344CB8AC3E}">
        <p14:creationId xmlns:p14="http://schemas.microsoft.com/office/powerpoint/2010/main" val="367643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47291-8915-49C3-B0D2-4FAEA9A297F3}"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894D4-5F36-4978-86CF-D96B4A328581}" type="slidenum">
              <a:rPr lang="en-US" smtClean="0"/>
              <a:t>‹#›</a:t>
            </a:fld>
            <a:endParaRPr lang="en-US"/>
          </a:p>
        </p:txBody>
      </p:sp>
    </p:spTree>
    <p:extLst>
      <p:ext uri="{BB962C8B-B14F-4D97-AF65-F5344CB8AC3E}">
        <p14:creationId xmlns:p14="http://schemas.microsoft.com/office/powerpoint/2010/main" val="2971167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47291-8915-49C3-B0D2-4FAEA9A297F3}"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894D4-5F36-4978-86CF-D96B4A328581}" type="slidenum">
              <a:rPr lang="en-US" smtClean="0"/>
              <a:t>‹#›</a:t>
            </a:fld>
            <a:endParaRPr lang="en-US"/>
          </a:p>
        </p:txBody>
      </p:sp>
    </p:spTree>
    <p:extLst>
      <p:ext uri="{BB962C8B-B14F-4D97-AF65-F5344CB8AC3E}">
        <p14:creationId xmlns:p14="http://schemas.microsoft.com/office/powerpoint/2010/main" val="146000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47291-8915-49C3-B0D2-4FAEA9A297F3}"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894D4-5F36-4978-86CF-D96B4A328581}" type="slidenum">
              <a:rPr lang="en-US" smtClean="0"/>
              <a:t>‹#›</a:t>
            </a:fld>
            <a:endParaRPr lang="en-US"/>
          </a:p>
        </p:txBody>
      </p:sp>
    </p:spTree>
    <p:extLst>
      <p:ext uri="{BB962C8B-B14F-4D97-AF65-F5344CB8AC3E}">
        <p14:creationId xmlns:p14="http://schemas.microsoft.com/office/powerpoint/2010/main" val="324025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D47291-8915-49C3-B0D2-4FAEA9A297F3}"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894D4-5F36-4978-86CF-D96B4A328581}" type="slidenum">
              <a:rPr lang="en-US" smtClean="0"/>
              <a:t>‹#›</a:t>
            </a:fld>
            <a:endParaRPr lang="en-US"/>
          </a:p>
        </p:txBody>
      </p:sp>
    </p:spTree>
    <p:extLst>
      <p:ext uri="{BB962C8B-B14F-4D97-AF65-F5344CB8AC3E}">
        <p14:creationId xmlns:p14="http://schemas.microsoft.com/office/powerpoint/2010/main" val="421247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D47291-8915-49C3-B0D2-4FAEA9A297F3}" type="datetimeFigureOut">
              <a:rPr lang="en-US" smtClean="0"/>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894D4-5F36-4978-86CF-D96B4A328581}" type="slidenum">
              <a:rPr lang="en-US" smtClean="0"/>
              <a:t>‹#›</a:t>
            </a:fld>
            <a:endParaRPr lang="en-US"/>
          </a:p>
        </p:txBody>
      </p:sp>
    </p:spTree>
    <p:extLst>
      <p:ext uri="{BB962C8B-B14F-4D97-AF65-F5344CB8AC3E}">
        <p14:creationId xmlns:p14="http://schemas.microsoft.com/office/powerpoint/2010/main" val="379471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D47291-8915-49C3-B0D2-4FAEA9A297F3}" type="datetimeFigureOut">
              <a:rPr lang="en-US" smtClean="0"/>
              <a:t>3/14/2013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1894D4-5F36-4978-86CF-D96B4A328581}" type="slidenum">
              <a:rPr lang="en-US" smtClean="0"/>
              <a:t>‹#›</a:t>
            </a:fld>
            <a:endParaRPr lang="en-US"/>
          </a:p>
        </p:txBody>
      </p:sp>
    </p:spTree>
    <p:extLst>
      <p:ext uri="{BB962C8B-B14F-4D97-AF65-F5344CB8AC3E}">
        <p14:creationId xmlns:p14="http://schemas.microsoft.com/office/powerpoint/2010/main" val="213065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D47291-8915-49C3-B0D2-4FAEA9A297F3}" type="datetimeFigureOut">
              <a:rPr lang="en-US" smtClean="0"/>
              <a:t>3/14/2013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1894D4-5F36-4978-86CF-D96B4A328581}" type="slidenum">
              <a:rPr lang="en-US" smtClean="0"/>
              <a:t>‹#›</a:t>
            </a:fld>
            <a:endParaRPr lang="en-US"/>
          </a:p>
        </p:txBody>
      </p:sp>
    </p:spTree>
    <p:extLst>
      <p:ext uri="{BB962C8B-B14F-4D97-AF65-F5344CB8AC3E}">
        <p14:creationId xmlns:p14="http://schemas.microsoft.com/office/powerpoint/2010/main" val="19028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47291-8915-49C3-B0D2-4FAEA9A297F3}" type="datetimeFigureOut">
              <a:rPr lang="en-US" smtClean="0"/>
              <a:t>3/14/2013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1894D4-5F36-4978-86CF-D96B4A328581}" type="slidenum">
              <a:rPr lang="en-US" smtClean="0"/>
              <a:t>‹#›</a:t>
            </a:fld>
            <a:endParaRPr lang="en-US"/>
          </a:p>
        </p:txBody>
      </p:sp>
    </p:spTree>
    <p:extLst>
      <p:ext uri="{BB962C8B-B14F-4D97-AF65-F5344CB8AC3E}">
        <p14:creationId xmlns:p14="http://schemas.microsoft.com/office/powerpoint/2010/main" val="83415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47291-8915-49C3-B0D2-4FAEA9A297F3}" type="datetimeFigureOut">
              <a:rPr lang="en-US" smtClean="0"/>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894D4-5F36-4978-86CF-D96B4A328581}" type="slidenum">
              <a:rPr lang="en-US" smtClean="0"/>
              <a:t>‹#›</a:t>
            </a:fld>
            <a:endParaRPr lang="en-US"/>
          </a:p>
        </p:txBody>
      </p:sp>
    </p:spTree>
    <p:extLst>
      <p:ext uri="{BB962C8B-B14F-4D97-AF65-F5344CB8AC3E}">
        <p14:creationId xmlns:p14="http://schemas.microsoft.com/office/powerpoint/2010/main" val="267029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47291-8915-49C3-B0D2-4FAEA9A297F3}" type="datetimeFigureOut">
              <a:rPr lang="en-US" smtClean="0"/>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894D4-5F36-4978-86CF-D96B4A328581}" type="slidenum">
              <a:rPr lang="en-US" smtClean="0"/>
              <a:t>‹#›</a:t>
            </a:fld>
            <a:endParaRPr lang="en-US"/>
          </a:p>
        </p:txBody>
      </p:sp>
    </p:spTree>
    <p:extLst>
      <p:ext uri="{BB962C8B-B14F-4D97-AF65-F5344CB8AC3E}">
        <p14:creationId xmlns:p14="http://schemas.microsoft.com/office/powerpoint/2010/main" val="1196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47291-8915-49C3-B0D2-4FAEA9A297F3}" type="datetimeFigureOut">
              <a:rPr lang="en-US" smtClean="0"/>
              <a:t>3/14/2013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894D4-5F36-4978-86CF-D96B4A328581}" type="slidenum">
              <a:rPr lang="en-US" smtClean="0"/>
              <a:t>‹#›</a:t>
            </a:fld>
            <a:endParaRPr lang="en-US"/>
          </a:p>
        </p:txBody>
      </p:sp>
    </p:spTree>
    <p:extLst>
      <p:ext uri="{BB962C8B-B14F-4D97-AF65-F5344CB8AC3E}">
        <p14:creationId xmlns:p14="http://schemas.microsoft.com/office/powerpoint/2010/main" val="1269558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Moodle </a:t>
            </a:r>
            <a:br>
              <a:rPr lang="en-US" dirty="0" smtClean="0"/>
            </a:br>
            <a:r>
              <a:rPr lang="en-US" dirty="0" smtClean="0"/>
              <a:t>using surveys and glossaries</a:t>
            </a:r>
            <a:endParaRPr lang="en-US" dirty="0"/>
          </a:p>
        </p:txBody>
      </p:sp>
      <p:sp>
        <p:nvSpPr>
          <p:cNvPr id="3" name="Subtitle 2"/>
          <p:cNvSpPr>
            <a:spLocks noGrp="1"/>
          </p:cNvSpPr>
          <p:nvPr>
            <p:ph type="subTitle" idx="1"/>
          </p:nvPr>
        </p:nvSpPr>
        <p:spPr/>
        <p:txBody>
          <a:bodyPr/>
          <a:lstStyle/>
          <a:p>
            <a:r>
              <a:rPr lang="en-US" dirty="0" smtClean="0">
                <a:solidFill>
                  <a:schemeClr val="accent2">
                    <a:lumMod val="75000"/>
                  </a:schemeClr>
                </a:solidFill>
              </a:rPr>
              <a:t>By Kris</a:t>
            </a:r>
            <a:endParaRPr lang="en-US" dirty="0">
              <a:solidFill>
                <a:schemeClr val="accent2">
                  <a:lumMod val="75000"/>
                </a:schemeClr>
              </a:solidFill>
            </a:endParaRPr>
          </a:p>
        </p:txBody>
      </p:sp>
      <p:sp>
        <p:nvSpPr>
          <p:cNvPr id="4" name="TextBox 3"/>
          <p:cNvSpPr txBox="1"/>
          <p:nvPr/>
        </p:nvSpPr>
        <p:spPr>
          <a:xfrm>
            <a:off x="1828800" y="5105400"/>
            <a:ext cx="5442131" cy="369332"/>
          </a:xfrm>
          <a:prstGeom prst="rect">
            <a:avLst/>
          </a:prstGeom>
          <a:noFill/>
        </p:spPr>
        <p:txBody>
          <a:bodyPr wrap="none" rtlCol="0">
            <a:spAutoFit/>
          </a:bodyPr>
          <a:lstStyle/>
          <a:p>
            <a:r>
              <a:rPr lang="en-US" dirty="0" smtClean="0"/>
              <a:t>(feel free to decorate while I set up….I’ll get you started)</a:t>
            </a:r>
            <a:endParaRPr lang="en-US" dirty="0"/>
          </a:p>
        </p:txBody>
      </p:sp>
      <p:pic>
        <p:nvPicPr>
          <p:cNvPr id="1027" name="Picture 3" descr="C:\Users\kristin_sward\AppData\Local\Microsoft\Windows\Temporary Internet Files\Content.IE5\PY7T25TF\MM900283675[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08746">
            <a:off x="6046536" y="5508116"/>
            <a:ext cx="952500" cy="1047750"/>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p:cNvSpPr/>
          <p:nvPr/>
        </p:nvSpPr>
        <p:spPr>
          <a:xfrm>
            <a:off x="4191000" y="5661103"/>
            <a:ext cx="890161" cy="741777"/>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Oval 8"/>
          <p:cNvSpPr/>
          <p:nvPr/>
        </p:nvSpPr>
        <p:spPr>
          <a:xfrm>
            <a:off x="1828800" y="5661103"/>
            <a:ext cx="1524000" cy="8920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818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further option in taking surveys: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If you are interested, you can set up a survey with your own entries by using the Feedback option. To access this option go to: </a:t>
            </a:r>
            <a:r>
              <a:rPr lang="en-US" i="1" dirty="0"/>
              <a:t>Settings &gt; Site Administration &gt; Plugins &gt; Activity modules &gt; Manage activities</a:t>
            </a:r>
            <a:r>
              <a:rPr lang="en-US" dirty="0"/>
              <a:t> </a:t>
            </a:r>
            <a:r>
              <a:rPr lang="en-US" dirty="0" smtClean="0"/>
              <a:t>(we don’t seem to have this option here but in </a:t>
            </a:r>
            <a:r>
              <a:rPr lang="en-US" dirty="0" smtClean="0"/>
              <a:t>a newer version of Moodle it says that you should. </a:t>
            </a:r>
            <a:r>
              <a:rPr lang="en-US" dirty="0" smtClean="0"/>
              <a:t>I would hope so because it looks pretty cool…..</a:t>
            </a:r>
          </a:p>
          <a:p>
            <a:pPr marL="0" indent="0">
              <a:buNone/>
            </a:pPr>
            <a:endParaRPr lang="en-US" dirty="0"/>
          </a:p>
        </p:txBody>
      </p:sp>
    </p:spTree>
    <p:extLst>
      <p:ext uri="{BB962C8B-B14F-4D97-AF65-F5344CB8AC3E}">
        <p14:creationId xmlns:p14="http://schemas.microsoft.com/office/powerpoint/2010/main" val="4122487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Really quickly….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How are we doing?  Any questions? </a:t>
            </a:r>
          </a:p>
          <a:p>
            <a:pPr marL="0" indent="0" algn="ctr">
              <a:buNone/>
            </a:pPr>
            <a:r>
              <a:rPr lang="en-US" dirty="0" smtClean="0"/>
              <a:t>Ready to proceed?</a:t>
            </a:r>
          </a:p>
          <a:p>
            <a:pPr marL="0" indent="0" algn="ctr">
              <a:buNone/>
            </a:pPr>
            <a:endParaRPr lang="en-US" dirty="0"/>
          </a:p>
          <a:p>
            <a:pPr marL="0" indent="0" algn="ctr">
              <a:buNone/>
            </a:pPr>
            <a:r>
              <a:rPr lang="en-US" dirty="0" smtClean="0"/>
              <a:t>Put a check mark in the polling tool if you are ready to keep going…..</a:t>
            </a:r>
            <a:endParaRPr lang="en-US" dirty="0"/>
          </a:p>
        </p:txBody>
      </p:sp>
    </p:spTree>
    <p:extLst>
      <p:ext uri="{BB962C8B-B14F-4D97-AF65-F5344CB8AC3E}">
        <p14:creationId xmlns:p14="http://schemas.microsoft.com/office/powerpoint/2010/main" val="1778444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a:t>
            </a:r>
            <a:endParaRPr lang="en-US" dirty="0"/>
          </a:p>
        </p:txBody>
      </p:sp>
      <p:sp>
        <p:nvSpPr>
          <p:cNvPr id="3" name="Content Placeholder 2"/>
          <p:cNvSpPr>
            <a:spLocks noGrp="1"/>
          </p:cNvSpPr>
          <p:nvPr>
            <p:ph idx="1"/>
          </p:nvPr>
        </p:nvSpPr>
        <p:spPr/>
        <p:txBody>
          <a:bodyPr/>
          <a:lstStyle/>
          <a:p>
            <a:r>
              <a:rPr lang="en-US" dirty="0" smtClean="0"/>
              <a:t>A glossary can be used in Moodle much like we have used Wiki’s in our classes – to build class collections of terms or items that everyone can </a:t>
            </a:r>
            <a:r>
              <a:rPr lang="en-US" dirty="0" smtClean="0"/>
              <a:t>see, edit </a:t>
            </a:r>
            <a:r>
              <a:rPr lang="en-US" dirty="0" smtClean="0"/>
              <a:t>and refer to</a:t>
            </a:r>
          </a:p>
          <a:p>
            <a:r>
              <a:rPr lang="en-US" dirty="0" smtClean="0"/>
              <a:t>Glossaries can be open to all students in the class or have </a:t>
            </a:r>
            <a:r>
              <a:rPr lang="en-US" dirty="0" smtClean="0"/>
              <a:t>limited </a:t>
            </a:r>
            <a:r>
              <a:rPr lang="en-US" dirty="0" smtClean="0"/>
              <a:t>privileges </a:t>
            </a:r>
            <a:r>
              <a:rPr lang="en-US" dirty="0" smtClean="0"/>
              <a:t>for editing (typically limited </a:t>
            </a:r>
            <a:r>
              <a:rPr lang="en-US" dirty="0" smtClean="0"/>
              <a:t>to the </a:t>
            </a:r>
            <a:r>
              <a:rPr lang="en-US" dirty="0" smtClean="0"/>
              <a:t>teacher)</a:t>
            </a:r>
            <a:endParaRPr lang="en-US" dirty="0" smtClean="0"/>
          </a:p>
          <a:p>
            <a:endParaRPr lang="en-US" dirty="0"/>
          </a:p>
        </p:txBody>
      </p:sp>
    </p:spTree>
    <p:extLst>
      <p:ext uri="{BB962C8B-B14F-4D97-AF65-F5344CB8AC3E}">
        <p14:creationId xmlns:p14="http://schemas.microsoft.com/office/powerpoint/2010/main" val="1763526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marL="0" indent="0">
              <a:buNone/>
            </a:pPr>
            <a:r>
              <a:rPr lang="en-US" dirty="0" smtClean="0"/>
              <a:t>Similar to the steps we followed to add a survey:</a:t>
            </a:r>
          </a:p>
          <a:p>
            <a:pPr marL="0" indent="0">
              <a:buNone/>
            </a:pPr>
            <a:r>
              <a:rPr lang="en-US" dirty="0" smtClean="0"/>
              <a:t>Make sure that you have chosen to “Turn </a:t>
            </a:r>
            <a:r>
              <a:rPr lang="en-US" dirty="0"/>
              <a:t>editing on” near the top </a:t>
            </a:r>
            <a:r>
              <a:rPr lang="en-US" dirty="0" smtClean="0"/>
              <a:t>of </a:t>
            </a:r>
            <a:r>
              <a:rPr lang="en-US" dirty="0"/>
              <a:t>the page.</a:t>
            </a:r>
          </a:p>
          <a:p>
            <a:pPr marL="0" indent="0">
              <a:buNone/>
            </a:pPr>
            <a:r>
              <a:rPr lang="en-US" dirty="0" smtClean="0"/>
              <a:t>Again click </a:t>
            </a:r>
            <a:r>
              <a:rPr lang="en-US" dirty="0"/>
              <a:t>“Add an activity” and scroll </a:t>
            </a:r>
            <a:r>
              <a:rPr lang="en-US" dirty="0" smtClean="0"/>
              <a:t>down. This time choose Glossary.</a:t>
            </a:r>
            <a:endParaRPr lang="en-US" dirty="0"/>
          </a:p>
          <a:p>
            <a:pPr marL="0" indent="0">
              <a:buNone/>
            </a:pPr>
            <a:r>
              <a:rPr lang="en-US" dirty="0"/>
              <a:t>Now you’ll </a:t>
            </a:r>
            <a:r>
              <a:rPr lang="en-US" dirty="0" smtClean="0"/>
              <a:t>cam </a:t>
            </a:r>
            <a:r>
              <a:rPr lang="en-US" dirty="0"/>
              <a:t>name </a:t>
            </a:r>
            <a:r>
              <a:rPr lang="en-US" dirty="0" smtClean="0"/>
              <a:t>and give a short description of it.</a:t>
            </a:r>
            <a:endParaRPr lang="en-US" dirty="0"/>
          </a:p>
          <a:p>
            <a:pPr marL="0" indent="0">
              <a:buNone/>
            </a:pPr>
            <a:r>
              <a:rPr lang="en-US" dirty="0"/>
              <a:t>Finally, click on “Save and return to course” and it will take you back to the builder page. You can then click on the </a:t>
            </a:r>
            <a:r>
              <a:rPr lang="en-US" dirty="0" smtClean="0"/>
              <a:t>glossary title </a:t>
            </a:r>
            <a:r>
              <a:rPr lang="en-US" dirty="0"/>
              <a:t>and it will open up in that unit</a:t>
            </a:r>
            <a:r>
              <a:rPr lang="en-US" dirty="0" smtClean="0"/>
              <a:t>.</a:t>
            </a:r>
          </a:p>
          <a:p>
            <a:pPr marL="0" indent="0">
              <a:buNone/>
            </a:pPr>
            <a:r>
              <a:rPr lang="en-US" dirty="0" smtClean="0"/>
              <a:t>You and your students can add to the glossary at any time by clicking on it, choosing a letter and clicking on “Add a new entry.” </a:t>
            </a:r>
            <a:r>
              <a:rPr lang="en-US" sz="1200" dirty="0" smtClean="0"/>
              <a:t>(I would love to do this as a class and have students ‘define’ </a:t>
            </a:r>
            <a:br>
              <a:rPr lang="en-US" sz="1200" dirty="0" smtClean="0"/>
            </a:br>
            <a:r>
              <a:rPr lang="en-US" sz="1200" dirty="0" smtClean="0"/>
              <a:t>                                                                                                                                                    themselves….or I might just do that in our wiki for now! </a:t>
            </a:r>
            <a:r>
              <a:rPr lang="en-US" sz="1200" dirty="0" smtClean="0">
                <a:sym typeface="Wingdings" pitchFamily="2" charset="2"/>
              </a:rPr>
              <a:t>)</a:t>
            </a:r>
            <a:endParaRPr lang="en-US" dirty="0"/>
          </a:p>
          <a:p>
            <a:pPr marL="0" indent="0">
              <a:buNone/>
            </a:pPr>
            <a:endParaRPr lang="en-US" dirty="0"/>
          </a:p>
        </p:txBody>
      </p:sp>
    </p:spTree>
    <p:extLst>
      <p:ext uri="{BB962C8B-B14F-4D97-AF65-F5344CB8AC3E}">
        <p14:creationId xmlns:p14="http://schemas.microsoft.com/office/powerpoint/2010/main" val="1268933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0" y="0"/>
            <a:ext cx="9143999" cy="6858000"/>
          </a:xfrm>
          <a:prstGeom prst="rect">
            <a:avLst/>
          </a:prstGeom>
          <a:solidFill>
            <a:schemeClr val="bg1"/>
          </a:solidFill>
          <a:ln>
            <a:solidFill>
              <a:srgbClr val="FF0000"/>
            </a:solidFill>
          </a:ln>
        </p:spPr>
      </p:pic>
      <p:sp>
        <p:nvSpPr>
          <p:cNvPr id="6" name="Right Arrow 5"/>
          <p:cNvSpPr/>
          <p:nvPr/>
        </p:nvSpPr>
        <p:spPr>
          <a:xfrm>
            <a:off x="3352800" y="5181600"/>
            <a:ext cx="838200" cy="3048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965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131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a:t>
            </a:r>
            <a:endParaRPr lang="en-US" dirty="0"/>
          </a:p>
        </p:txBody>
      </p:sp>
      <p:sp>
        <p:nvSpPr>
          <p:cNvPr id="3" name="Content Placeholder 2"/>
          <p:cNvSpPr>
            <a:spLocks noGrp="1"/>
          </p:cNvSpPr>
          <p:nvPr>
            <p:ph idx="1"/>
          </p:nvPr>
        </p:nvSpPr>
        <p:spPr/>
        <p:txBody>
          <a:bodyPr>
            <a:normAutofit lnSpcReduction="10000"/>
          </a:bodyPr>
          <a:lstStyle/>
          <a:p>
            <a:r>
              <a:rPr lang="en-US" dirty="0" smtClean="0"/>
              <a:t>Simple and straightforward – to add a glossary or survey, simply choose “Add an activity” and add the one that you want, then modify it to your liking and save it. </a:t>
            </a:r>
          </a:p>
          <a:p>
            <a:endParaRPr lang="en-US" dirty="0" smtClean="0"/>
          </a:p>
          <a:p>
            <a:endParaRPr lang="en-US" dirty="0"/>
          </a:p>
          <a:p>
            <a:r>
              <a:rPr lang="en-US" dirty="0" smtClean="0"/>
              <a:t>Any questions before I show you in a quick application share? Do we need an application share?</a:t>
            </a:r>
            <a:endParaRPr lang="en-US" dirty="0"/>
          </a:p>
        </p:txBody>
      </p:sp>
    </p:spTree>
    <p:extLst>
      <p:ext uri="{BB962C8B-B14F-4D97-AF65-F5344CB8AC3E}">
        <p14:creationId xmlns:p14="http://schemas.microsoft.com/office/powerpoint/2010/main" val="972988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Go into your Moodle classroom</a:t>
            </a:r>
          </a:p>
          <a:p>
            <a:pPr marL="514350" indent="-514350">
              <a:buFont typeface="+mj-lt"/>
              <a:buAutoNum type="arabicPeriod"/>
            </a:pPr>
            <a:r>
              <a:rPr lang="en-US" dirty="0" smtClean="0"/>
              <a:t>Under Topic 1 – add a survey</a:t>
            </a:r>
          </a:p>
          <a:p>
            <a:pPr marL="514350" indent="-514350">
              <a:buFont typeface="+mj-lt"/>
              <a:buAutoNum type="arabicPeriod"/>
            </a:pPr>
            <a:r>
              <a:rPr lang="en-US" dirty="0" smtClean="0"/>
              <a:t>Take the survey that you chose – just to test</a:t>
            </a:r>
          </a:p>
          <a:p>
            <a:pPr marL="514350" indent="-514350">
              <a:buFont typeface="+mj-lt"/>
              <a:buAutoNum type="arabicPeriod"/>
            </a:pPr>
            <a:r>
              <a:rPr lang="en-US" dirty="0" smtClean="0"/>
              <a:t>Under Topic 2 – add a glossary</a:t>
            </a:r>
          </a:p>
          <a:p>
            <a:pPr marL="514350" indent="-514350">
              <a:buFont typeface="+mj-lt"/>
              <a:buAutoNum type="arabicPeriod"/>
            </a:pPr>
            <a:r>
              <a:rPr lang="en-US" dirty="0" smtClean="0"/>
              <a:t>Find the first letter of your name and add an entry defining yourself in two sentences or less</a:t>
            </a:r>
          </a:p>
          <a:p>
            <a:pPr marL="514350" indent="-514350">
              <a:buFont typeface="+mj-lt"/>
              <a:buAutoNum type="arabicPeriod"/>
            </a:pPr>
            <a:r>
              <a:rPr lang="en-US" dirty="0" smtClean="0"/>
              <a:t>I’ll set the timer for 10 minutes and we will come back for questions</a:t>
            </a:r>
            <a:r>
              <a:rPr lang="en-US" dirty="0" smtClean="0"/>
              <a:t>….</a:t>
            </a:r>
          </a:p>
          <a:p>
            <a:pPr marL="0" indent="0">
              <a:buNone/>
            </a:pPr>
            <a:r>
              <a:rPr lang="en-US" dirty="0"/>
              <a:t> </a:t>
            </a:r>
            <a:r>
              <a:rPr lang="en-US" dirty="0" smtClean="0"/>
              <a:t> 	….if you finish early you get an extra break!</a:t>
            </a:r>
            <a:endParaRPr lang="en-US" dirty="0"/>
          </a:p>
        </p:txBody>
      </p:sp>
    </p:spTree>
    <p:extLst>
      <p:ext uri="{BB962C8B-B14F-4D97-AF65-F5344CB8AC3E}">
        <p14:creationId xmlns:p14="http://schemas.microsoft.com/office/powerpoint/2010/main" val="2449029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Wrap Up</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Any questions? I’ll try my best to answer them.</a:t>
            </a:r>
          </a:p>
          <a:p>
            <a:endParaRPr lang="en-US" dirty="0"/>
          </a:p>
          <a:p>
            <a:r>
              <a:rPr lang="en-US" dirty="0" smtClean="0"/>
              <a:t>Any parting thoughts before we move on to the next presenter?</a:t>
            </a:r>
          </a:p>
          <a:p>
            <a:endParaRPr lang="en-US" dirty="0"/>
          </a:p>
          <a:p>
            <a:r>
              <a:rPr lang="en-US" dirty="0" smtClean="0"/>
              <a:t>Quick bathroom break and time for a cup of tea?</a:t>
            </a:r>
          </a:p>
          <a:p>
            <a:pPr marL="0" indent="0">
              <a:buNone/>
            </a:pPr>
            <a:r>
              <a:rPr lang="en-US" dirty="0"/>
              <a:t> </a:t>
            </a:r>
            <a:r>
              <a:rPr lang="en-US" dirty="0" smtClean="0"/>
              <a:t>                                                     Thank you! </a:t>
            </a:r>
            <a:r>
              <a:rPr lang="en-US" dirty="0" smtClean="0">
                <a:sym typeface="Wingdings" pitchFamily="2" charset="2"/>
              </a:rPr>
              <a:t> </a:t>
            </a:r>
            <a:endParaRPr lang="en-US" dirty="0" smtClean="0"/>
          </a:p>
        </p:txBody>
      </p:sp>
    </p:spTree>
    <p:extLst>
      <p:ext uri="{BB962C8B-B14F-4D97-AF65-F5344CB8AC3E}">
        <p14:creationId xmlns:p14="http://schemas.microsoft.com/office/powerpoint/2010/main" val="92790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6172200" cy="1143000"/>
          </a:xfrm>
        </p:spPr>
        <p:txBody>
          <a:bodyPr>
            <a:normAutofit fontScale="90000"/>
          </a:bodyPr>
          <a:lstStyle/>
          <a:p>
            <a:r>
              <a:rPr lang="en-US" dirty="0" smtClean="0"/>
              <a:t>By the end of this session you will be able to:</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Understand when you would use a survey</a:t>
            </a:r>
          </a:p>
          <a:p>
            <a:r>
              <a:rPr lang="en-US" dirty="0" smtClean="0"/>
              <a:t>Insert a survey into your </a:t>
            </a:r>
            <a:r>
              <a:rPr lang="en-US" dirty="0"/>
              <a:t>M</a:t>
            </a:r>
            <a:r>
              <a:rPr lang="en-US" dirty="0" smtClean="0"/>
              <a:t>oodle page</a:t>
            </a:r>
          </a:p>
          <a:p>
            <a:r>
              <a:rPr lang="en-US" dirty="0" smtClean="0"/>
              <a:t>Use a survey to collect information</a:t>
            </a:r>
          </a:p>
          <a:p>
            <a:endParaRPr lang="en-US" dirty="0"/>
          </a:p>
          <a:p>
            <a:r>
              <a:rPr lang="en-US" dirty="0" smtClean="0"/>
              <a:t>Understand the value of using a glossary as part of your </a:t>
            </a:r>
            <a:r>
              <a:rPr lang="en-US" dirty="0"/>
              <a:t>M</a:t>
            </a:r>
            <a:r>
              <a:rPr lang="en-US" dirty="0" smtClean="0"/>
              <a:t>oodle page</a:t>
            </a:r>
          </a:p>
          <a:p>
            <a:r>
              <a:rPr lang="en-US" dirty="0" smtClean="0"/>
              <a:t>Insert a glossary and make effective use of it</a:t>
            </a:r>
          </a:p>
          <a:p>
            <a:endParaRPr lang="en-US" dirty="0"/>
          </a:p>
          <a:p>
            <a:pPr marL="0" indent="0">
              <a:buNone/>
            </a:pPr>
            <a:r>
              <a:rPr lang="en-US" dirty="0" smtClean="0"/>
              <a:t>I’m going to start by going through a quick presentation, then I’ll </a:t>
            </a:r>
            <a:r>
              <a:rPr lang="en-US" dirty="0" smtClean="0"/>
              <a:t>do an application share and then we will practice.</a:t>
            </a:r>
            <a:endParaRPr lang="en-US" dirty="0"/>
          </a:p>
        </p:txBody>
      </p:sp>
    </p:spTree>
    <p:extLst>
      <p:ext uri="{BB962C8B-B14F-4D97-AF65-F5344CB8AC3E}">
        <p14:creationId xmlns:p14="http://schemas.microsoft.com/office/powerpoint/2010/main" val="3590977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first…..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How would you describe yourself in terms of using Moodle previous to this course?</a:t>
            </a:r>
          </a:p>
          <a:p>
            <a:pPr marL="0" indent="0" algn="ctr">
              <a:buNone/>
            </a:pPr>
            <a:r>
              <a:rPr lang="en-US" sz="1400" dirty="0" smtClean="0"/>
              <a:t>(use the pull down voting tool in Collaborate)</a:t>
            </a:r>
            <a:endParaRPr lang="en-US" sz="1400" dirty="0"/>
          </a:p>
          <a:p>
            <a:pPr marL="0" indent="0">
              <a:buNone/>
            </a:pPr>
            <a:r>
              <a:rPr lang="en-US" dirty="0" smtClean="0"/>
              <a:t>A: Never even heard of it!</a:t>
            </a:r>
          </a:p>
          <a:p>
            <a:pPr marL="0" indent="0">
              <a:buNone/>
            </a:pPr>
            <a:r>
              <a:rPr lang="en-US" dirty="0" smtClean="0"/>
              <a:t>B: Seen it but not used it myself.</a:t>
            </a:r>
          </a:p>
          <a:p>
            <a:pPr marL="0" indent="0">
              <a:buNone/>
            </a:pPr>
            <a:r>
              <a:rPr lang="en-US" dirty="0" smtClean="0"/>
              <a:t>C: Tinkered around in it here and there.</a:t>
            </a:r>
          </a:p>
          <a:p>
            <a:pPr marL="0" indent="0">
              <a:buNone/>
            </a:pPr>
            <a:r>
              <a:rPr lang="en-US" dirty="0" smtClean="0"/>
              <a:t>D: Used it many times but don’t know the tricks.</a:t>
            </a:r>
          </a:p>
          <a:p>
            <a:pPr marL="0" indent="0">
              <a:buNone/>
            </a:pPr>
            <a:r>
              <a:rPr lang="en-US" dirty="0" smtClean="0"/>
              <a:t>E: Fairly proficient at using it in the classroom.</a:t>
            </a:r>
            <a:endParaRPr lang="en-US" dirty="0"/>
          </a:p>
        </p:txBody>
      </p:sp>
    </p:spTree>
    <p:extLst>
      <p:ext uri="{BB962C8B-B14F-4D97-AF65-F5344CB8AC3E}">
        <p14:creationId xmlns:p14="http://schemas.microsoft.com/office/powerpoint/2010/main" val="4067627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this session you will need:</a:t>
            </a:r>
            <a:endParaRPr lang="en-US" dirty="0"/>
          </a:p>
        </p:txBody>
      </p:sp>
      <p:sp>
        <p:nvSpPr>
          <p:cNvPr id="3" name="Content Placeholder 2"/>
          <p:cNvSpPr>
            <a:spLocks noGrp="1"/>
          </p:cNvSpPr>
          <p:nvPr>
            <p:ph idx="1"/>
          </p:nvPr>
        </p:nvSpPr>
        <p:spPr/>
        <p:txBody>
          <a:bodyPr/>
          <a:lstStyle/>
          <a:p>
            <a:r>
              <a:rPr lang="en-US" dirty="0" smtClean="0"/>
              <a:t>To login to Moodle and choose “(your name)’s classroom” then “Add a course” (we may have done this for someone else’s presentation so a test one will work for now – take a minute to set one up if necessary)</a:t>
            </a:r>
          </a:p>
          <a:p>
            <a:r>
              <a:rPr lang="en-US" dirty="0" smtClean="0"/>
              <a:t>Collaborate open on the side in order to view this slideshow</a:t>
            </a:r>
          </a:p>
          <a:p>
            <a:r>
              <a:rPr lang="en-US" dirty="0" smtClean="0"/>
              <a:t>Patience with me…..I’m just a beginner! </a:t>
            </a:r>
            <a:r>
              <a:rPr lang="en-US" dirty="0" smtClean="0">
                <a:sym typeface="Wingdings" pitchFamily="2" charset="2"/>
              </a:rPr>
              <a:t></a:t>
            </a:r>
            <a:endParaRPr lang="en-US" dirty="0" smtClean="0"/>
          </a:p>
          <a:p>
            <a:endParaRPr lang="en-US" dirty="0"/>
          </a:p>
        </p:txBody>
      </p:sp>
    </p:spTree>
    <p:extLst>
      <p:ext uri="{BB962C8B-B14F-4D97-AF65-F5344CB8AC3E}">
        <p14:creationId xmlns:p14="http://schemas.microsoft.com/office/powerpoint/2010/main" val="117905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this point (correct me if this has changed) there are only a few pre-made surveys for use in Moodle. These surveys talk generally about online use and experience to help teachers get a feel for their class.</a:t>
            </a:r>
          </a:p>
          <a:p>
            <a:r>
              <a:rPr lang="en-US" dirty="0" smtClean="0"/>
              <a:t>At some point they promise that you will be able to make your own surveys – which is where I think the real value of this would lie – but for now you’ll have to use the polling option in Collaborate, the Question Bank or Quiz (as Breanne shared with us)</a:t>
            </a:r>
            <a:endParaRPr lang="en-US" dirty="0"/>
          </a:p>
        </p:txBody>
      </p:sp>
    </p:spTree>
    <p:extLst>
      <p:ext uri="{BB962C8B-B14F-4D97-AF65-F5344CB8AC3E}">
        <p14:creationId xmlns:p14="http://schemas.microsoft.com/office/powerpoint/2010/main" val="1917032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1715750" cy="6586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22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791200"/>
          </a:xfrm>
        </p:spPr>
        <p:txBody>
          <a:bodyPr>
            <a:normAutofit fontScale="92500" lnSpcReduction="10000"/>
          </a:bodyPr>
          <a:lstStyle/>
          <a:p>
            <a:pPr marL="0" indent="0">
              <a:buNone/>
            </a:pPr>
            <a:r>
              <a:rPr lang="en-US" dirty="0" smtClean="0"/>
              <a:t>The first thing you want to do is click “Turn editing on” near the top just off center to the right. This will allow you to see all of the options that you can do to change the page.</a:t>
            </a:r>
          </a:p>
          <a:p>
            <a:pPr marL="0" indent="0">
              <a:buNone/>
            </a:pPr>
            <a:r>
              <a:rPr lang="en-US" dirty="0" smtClean="0"/>
              <a:t>Next, under whichever topic you are wanting to add to, click “Add an activity” and scroll down to Survey.</a:t>
            </a:r>
          </a:p>
          <a:p>
            <a:pPr marL="0" indent="0">
              <a:buNone/>
            </a:pPr>
            <a:r>
              <a:rPr lang="en-US" dirty="0" smtClean="0"/>
              <a:t>Now you’ll have to name it and choose what kind of survey from the list. You can describe it if you like and split students into groups as well.</a:t>
            </a:r>
          </a:p>
          <a:p>
            <a:pPr marL="0" indent="0">
              <a:buNone/>
            </a:pPr>
            <a:r>
              <a:rPr lang="en-US" dirty="0" smtClean="0"/>
              <a:t>Finally, click on “Save and return to course” and it will take you back to the builder page. You can then click on the survey title and it will open up in that unit.</a:t>
            </a:r>
            <a:endParaRPr lang="en-US" dirty="0"/>
          </a:p>
        </p:txBody>
      </p:sp>
    </p:spTree>
    <p:extLst>
      <p:ext uri="{BB962C8B-B14F-4D97-AF65-F5344CB8AC3E}">
        <p14:creationId xmlns:p14="http://schemas.microsoft.com/office/powerpoint/2010/main" val="1141712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0" y="0"/>
            <a:ext cx="9143999" cy="6858000"/>
          </a:xfrm>
          <a:prstGeom prst="rect">
            <a:avLst/>
          </a:prstGeom>
        </p:spPr>
      </p:pic>
      <p:sp>
        <p:nvSpPr>
          <p:cNvPr id="5" name="Right Arrow 4"/>
          <p:cNvSpPr/>
          <p:nvPr/>
        </p:nvSpPr>
        <p:spPr>
          <a:xfrm>
            <a:off x="3429000" y="5791200"/>
            <a:ext cx="838200" cy="3048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27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914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959</Words>
  <Application>Microsoft Office PowerPoint</Application>
  <PresentationFormat>On-screen Show (4:3)</PresentationFormat>
  <Paragraphs>69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Moodle  using surveys and glossaries</vt:lpstr>
      <vt:lpstr>By the end of this session you will be able to:</vt:lpstr>
      <vt:lpstr>But first…..</vt:lpstr>
      <vt:lpstr>For this session you will need:</vt:lpstr>
      <vt:lpstr>Surveys</vt:lpstr>
      <vt:lpstr>PowerPoint Presentation</vt:lpstr>
      <vt:lpstr>PowerPoint Presentation</vt:lpstr>
      <vt:lpstr>PowerPoint Presentation</vt:lpstr>
      <vt:lpstr>PowerPoint Presentation</vt:lpstr>
      <vt:lpstr>A further option in taking surveys:</vt:lpstr>
      <vt:lpstr>Really quickly….</vt:lpstr>
      <vt:lpstr>Glossary</vt:lpstr>
      <vt:lpstr>PowerPoint Presentation</vt:lpstr>
      <vt:lpstr>PowerPoint Presentation</vt:lpstr>
      <vt:lpstr>PowerPoint Presentation</vt:lpstr>
      <vt:lpstr>Quick Review</vt:lpstr>
      <vt:lpstr>Tasks:</vt:lpstr>
      <vt:lpstr>Questions and Wrap Up</vt:lpstr>
    </vt:vector>
  </TitlesOfParts>
  <Company>School District 33 Chilliwack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Moodle  using surveys and glossaries</dc:title>
  <dc:creator>Kristin Sward</dc:creator>
  <cp:lastModifiedBy>Kristin Sward</cp:lastModifiedBy>
  <cp:revision>11</cp:revision>
  <dcterms:created xsi:type="dcterms:W3CDTF">2013-03-14T00:27:22Z</dcterms:created>
  <dcterms:modified xsi:type="dcterms:W3CDTF">2013-03-15T01:51:55Z</dcterms:modified>
</cp:coreProperties>
</file>