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9"/>
  </p:handoutMasterIdLst>
  <p:sldIdLst>
    <p:sldId id="276" r:id="rId2"/>
    <p:sldId id="27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80" r:id="rId25"/>
    <p:sldId id="279" r:id="rId26"/>
    <p:sldId id="308" r:id="rId27"/>
    <p:sldId id="318" r:id="rId28"/>
    <p:sldId id="282" r:id="rId29"/>
    <p:sldId id="283" r:id="rId30"/>
    <p:sldId id="284" r:id="rId31"/>
    <p:sldId id="286" r:id="rId32"/>
    <p:sldId id="314" r:id="rId33"/>
    <p:sldId id="285" r:id="rId34"/>
    <p:sldId id="315" r:id="rId35"/>
    <p:sldId id="287" r:id="rId36"/>
    <p:sldId id="316" r:id="rId37"/>
    <p:sldId id="317" r:id="rId38"/>
    <p:sldId id="288" r:id="rId39"/>
    <p:sldId id="307" r:id="rId40"/>
    <p:sldId id="289" r:id="rId41"/>
    <p:sldId id="309" r:id="rId42"/>
    <p:sldId id="310" r:id="rId43"/>
    <p:sldId id="313" r:id="rId44"/>
    <p:sldId id="290" r:id="rId45"/>
    <p:sldId id="293" r:id="rId46"/>
    <p:sldId id="320" r:id="rId47"/>
    <p:sldId id="319"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9476" autoAdjust="0"/>
  </p:normalViewPr>
  <p:slideViewPr>
    <p:cSldViewPr>
      <p:cViewPr>
        <p:scale>
          <a:sx n="76" d="100"/>
          <a:sy n="76" d="100"/>
        </p:scale>
        <p:origin x="-1206"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BE96E7C-D1AD-4616-B995-16519357F911}" type="datetimeFigureOut">
              <a:rPr lang="en-CA" smtClean="0"/>
              <a:t>16/11/2012</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757DE1-6FE4-459D-A8B1-422C81650DAB}" type="slidenum">
              <a:rPr lang="en-CA" smtClean="0"/>
              <a:t>‹#›</a:t>
            </a:fld>
            <a:endParaRPr lang="en-CA"/>
          </a:p>
        </p:txBody>
      </p:sp>
    </p:spTree>
    <p:extLst>
      <p:ext uri="{BB962C8B-B14F-4D97-AF65-F5344CB8AC3E}">
        <p14:creationId xmlns:p14="http://schemas.microsoft.com/office/powerpoint/2010/main" val="42791645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9C1DC-CE41-45AE-93B0-8667254A2031}"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175334716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C1DC-CE41-45AE-93B0-8667254A2031}"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3186061508"/>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C1DC-CE41-45AE-93B0-8667254A2031}"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2567435431"/>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C1DC-CE41-45AE-93B0-8667254A2031}"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142472743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9C1DC-CE41-45AE-93B0-8667254A2031}"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2214397877"/>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9C1DC-CE41-45AE-93B0-8667254A2031}"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2757791038"/>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9C1DC-CE41-45AE-93B0-8667254A2031}" type="datetimeFigureOut">
              <a:rPr lang="en-US" smtClean="0"/>
              <a:t>11/16/2012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397645072"/>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9C1DC-CE41-45AE-93B0-8667254A2031}" type="datetimeFigureOut">
              <a:rPr lang="en-US" smtClean="0"/>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3711834522"/>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C1DC-CE41-45AE-93B0-8667254A2031}" type="datetimeFigureOut">
              <a:rPr lang="en-US" smtClean="0"/>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3692945130"/>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C1DC-CE41-45AE-93B0-8667254A2031}"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293600095"/>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C1DC-CE41-45AE-93B0-8667254A2031}"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F02F6-10B4-4BD1-825D-32C5878EF274}" type="slidenum">
              <a:rPr lang="en-US" smtClean="0"/>
              <a:t>‹#›</a:t>
            </a:fld>
            <a:endParaRPr lang="en-US"/>
          </a:p>
        </p:txBody>
      </p:sp>
    </p:spTree>
    <p:extLst>
      <p:ext uri="{BB962C8B-B14F-4D97-AF65-F5344CB8AC3E}">
        <p14:creationId xmlns:p14="http://schemas.microsoft.com/office/powerpoint/2010/main" val="2756571379"/>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9C1DC-CE41-45AE-93B0-8667254A2031}" type="datetimeFigureOut">
              <a:rPr lang="en-US" smtClean="0"/>
              <a:t>11/16/2012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F02F6-10B4-4BD1-825D-32C5878EF274}" type="slidenum">
              <a:rPr lang="en-US" smtClean="0"/>
              <a:t>‹#›</a:t>
            </a:fld>
            <a:endParaRPr lang="en-US"/>
          </a:p>
        </p:txBody>
      </p:sp>
    </p:spTree>
    <p:extLst>
      <p:ext uri="{BB962C8B-B14F-4D97-AF65-F5344CB8AC3E}">
        <p14:creationId xmlns:p14="http://schemas.microsoft.com/office/powerpoint/2010/main" val="344774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ocw.metu.edu.tr/file.php/118/Week10/Gunawardena-McIsaac-distance-ed.pdf"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hyperlink" Target="http://www.flickr.com/photos/cseeman/7248554610/sizes/m/in/photostream/" TargetMode="External"/><Relationship Id="rId7" Type="http://schemas.openxmlformats.org/officeDocument/2006/relationships/image" Target="../media/image40.jpeg"/><Relationship Id="rId2" Type="http://schemas.openxmlformats.org/officeDocument/2006/relationships/hyperlink" Target="http://www.flickr.com/photos/donovan_beeson/5152465861/sizes/m/in/photostream/" TargetMode="External"/><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hyperlink" Target="http://www.flickr.com/photos/raster/3071133748/sizes/m/in/photostrea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ocw.metu.edu.tr/file.php/118/Week10/Gunawardena-McIsaac-distance-ed.pdf"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442" y="228600"/>
            <a:ext cx="3357992" cy="2243138"/>
          </a:xfrm>
          <a:prstGeom prst="rect">
            <a:avLst/>
          </a:prstGeom>
        </p:spPr>
      </p:pic>
      <p:sp>
        <p:nvSpPr>
          <p:cNvPr id="2" name="Title 1"/>
          <p:cNvSpPr>
            <a:spLocks noGrp="1"/>
          </p:cNvSpPr>
          <p:nvPr>
            <p:ph type="title"/>
          </p:nvPr>
        </p:nvSpPr>
        <p:spPr>
          <a:xfrm>
            <a:off x="508046" y="2302532"/>
            <a:ext cx="8229600" cy="3992562"/>
          </a:xfrm>
        </p:spPr>
        <p:txBody>
          <a:bodyPr>
            <a:normAutofit/>
          </a:bodyPr>
          <a:lstStyle/>
          <a:p>
            <a:r>
              <a:rPr lang="en-US" dirty="0" smtClean="0">
                <a:solidFill>
                  <a:srgbClr val="0070C0"/>
                </a:solidFill>
              </a:rPr>
              <a:t>Does learning take place differently in online and blended learning environments?</a:t>
            </a:r>
            <a:br>
              <a:rPr lang="en-US" dirty="0" smtClean="0">
                <a:solidFill>
                  <a:srgbClr val="0070C0"/>
                </a:solidFill>
              </a:rPr>
            </a:br>
            <a:r>
              <a:rPr lang="en-US" dirty="0">
                <a:solidFill>
                  <a:srgbClr val="0070C0"/>
                </a:solidFill>
              </a:rPr>
              <a:t/>
            </a:r>
            <a:br>
              <a:rPr lang="en-US" dirty="0">
                <a:solidFill>
                  <a:srgbClr val="0070C0"/>
                </a:solidFill>
              </a:rPr>
            </a:br>
            <a:r>
              <a:rPr lang="en-US" dirty="0" smtClean="0">
                <a:solidFill>
                  <a:srgbClr val="0070C0"/>
                </a:solidFill>
              </a:rPr>
              <a:t>By Kris and Sonny</a:t>
            </a:r>
            <a:endParaRPr lang="en-US" dirty="0">
              <a:solidFill>
                <a:srgbClr val="0070C0"/>
              </a:solidFill>
            </a:endParaRPr>
          </a:p>
        </p:txBody>
      </p:sp>
      <p:sp>
        <p:nvSpPr>
          <p:cNvPr id="4" name="TextBox 3"/>
          <p:cNvSpPr txBox="1"/>
          <p:nvPr/>
        </p:nvSpPr>
        <p:spPr>
          <a:xfrm>
            <a:off x="2057400" y="6400800"/>
            <a:ext cx="5486887" cy="461665"/>
          </a:xfrm>
          <a:prstGeom prst="rect">
            <a:avLst/>
          </a:prstGeom>
          <a:noFill/>
        </p:spPr>
        <p:txBody>
          <a:bodyPr wrap="none" rtlCol="0">
            <a:spAutoFit/>
          </a:bodyPr>
          <a:lstStyle/>
          <a:p>
            <a:r>
              <a:rPr lang="en-US" sz="1200" dirty="0"/>
              <a:t>http://www.flickr.com/photos/newfilm/6600657455/sizes/m/in/photostream/</a:t>
            </a:r>
            <a:br>
              <a:rPr lang="en-US" sz="1200" dirty="0"/>
            </a:br>
            <a:r>
              <a:rPr lang="en-US" sz="1200" dirty="0"/>
              <a:t>http://www.flickr.com/photos/osuvalleylibrary/463492446/sizes/m/in/photostream/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2990850" cy="2243138"/>
          </a:xfrm>
          <a:prstGeom prst="rect">
            <a:avLst/>
          </a:prstGeom>
        </p:spPr>
      </p:pic>
      <p:cxnSp>
        <p:nvCxnSpPr>
          <p:cNvPr id="8" name="Curved Connector 7"/>
          <p:cNvCxnSpPr/>
          <p:nvPr/>
        </p:nvCxnSpPr>
        <p:spPr>
          <a:xfrm>
            <a:off x="3962400" y="990600"/>
            <a:ext cx="1066800" cy="9144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V="1">
            <a:off x="3962400" y="990600"/>
            <a:ext cx="1066800" cy="9144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20873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9296400" cy="12395200"/>
          </a:xfrm>
          <a:prstGeom prst="rect">
            <a:avLst/>
          </a:prstGeom>
        </p:spPr>
      </p:pic>
      <p:sp>
        <p:nvSpPr>
          <p:cNvPr id="3" name="Rectangle 2"/>
          <p:cNvSpPr/>
          <p:nvPr/>
        </p:nvSpPr>
        <p:spPr>
          <a:xfrm>
            <a:off x="1714500" y="6581001"/>
            <a:ext cx="5562600" cy="276999"/>
          </a:xfrm>
          <a:prstGeom prst="rect">
            <a:avLst/>
          </a:prstGeom>
        </p:spPr>
        <p:txBody>
          <a:bodyPr wrap="square">
            <a:spAutoFit/>
          </a:bodyPr>
          <a:lstStyle/>
          <a:p>
            <a:pPr algn="ctr"/>
            <a:r>
              <a:rPr lang="en-US" sz="1200" dirty="0">
                <a:solidFill>
                  <a:srgbClr val="002060"/>
                </a:solidFill>
              </a:rPr>
              <a:t>http://www.flickr.com/photos/courosa/3708151311/sizes/m/in/photostream/</a:t>
            </a:r>
          </a:p>
        </p:txBody>
      </p:sp>
      <p:sp>
        <p:nvSpPr>
          <p:cNvPr id="4" name="Rounded Rectangle 3"/>
          <p:cNvSpPr/>
          <p:nvPr/>
        </p:nvSpPr>
        <p:spPr>
          <a:xfrm>
            <a:off x="609600" y="228600"/>
            <a:ext cx="3581400" cy="1828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encourage them to be kind and respectful to others…</a:t>
            </a:r>
            <a:endParaRPr lang="en-US" sz="2800" dirty="0"/>
          </a:p>
        </p:txBody>
      </p:sp>
    </p:spTree>
    <p:extLst>
      <p:ext uri="{BB962C8B-B14F-4D97-AF65-F5344CB8AC3E}">
        <p14:creationId xmlns:p14="http://schemas.microsoft.com/office/powerpoint/2010/main" val="1488076715"/>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372600" cy="8622792"/>
          </a:xfrm>
          <a:prstGeom prst="rect">
            <a:avLst/>
          </a:prstGeom>
        </p:spPr>
      </p:pic>
      <p:sp>
        <p:nvSpPr>
          <p:cNvPr id="3" name="Rectangle 2"/>
          <p:cNvSpPr/>
          <p:nvPr/>
        </p:nvSpPr>
        <p:spPr>
          <a:xfrm>
            <a:off x="1371600" y="6488668"/>
            <a:ext cx="6172200" cy="276999"/>
          </a:xfrm>
          <a:prstGeom prst="rect">
            <a:avLst/>
          </a:prstGeom>
        </p:spPr>
        <p:txBody>
          <a:bodyPr wrap="square">
            <a:spAutoFit/>
          </a:bodyPr>
          <a:lstStyle/>
          <a:p>
            <a:pPr algn="ctr"/>
            <a:r>
              <a:rPr lang="en-US" sz="1200" dirty="0">
                <a:solidFill>
                  <a:srgbClr val="002060"/>
                </a:solidFill>
              </a:rPr>
              <a:t>http://www.flickr.com/photos/bayasaa/2693171833/sizes/m/in/photostream/</a:t>
            </a:r>
          </a:p>
        </p:txBody>
      </p:sp>
      <p:sp>
        <p:nvSpPr>
          <p:cNvPr id="4" name="Rounded Rectangle 3"/>
          <p:cNvSpPr/>
          <p:nvPr/>
        </p:nvSpPr>
        <p:spPr>
          <a:xfrm>
            <a:off x="304800" y="457200"/>
            <a:ext cx="1905000" cy="2286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try to create exciting lessons for them…</a:t>
            </a:r>
            <a:endParaRPr lang="en-US" sz="2800" dirty="0"/>
          </a:p>
        </p:txBody>
      </p:sp>
    </p:spTree>
    <p:extLst>
      <p:ext uri="{BB962C8B-B14F-4D97-AF65-F5344CB8AC3E}">
        <p14:creationId xmlns:p14="http://schemas.microsoft.com/office/powerpoint/2010/main" val="715944010"/>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82" y="6927"/>
            <a:ext cx="10297297" cy="6858000"/>
          </a:xfrm>
          <a:prstGeom prst="rect">
            <a:avLst/>
          </a:prstGeom>
        </p:spPr>
      </p:pic>
      <p:sp>
        <p:nvSpPr>
          <p:cNvPr id="3" name="Rectangle 2"/>
          <p:cNvSpPr/>
          <p:nvPr/>
        </p:nvSpPr>
        <p:spPr>
          <a:xfrm>
            <a:off x="1752600" y="6477000"/>
            <a:ext cx="6096000" cy="276999"/>
          </a:xfrm>
          <a:prstGeom prst="rect">
            <a:avLst/>
          </a:prstGeom>
        </p:spPr>
        <p:txBody>
          <a:bodyPr wrap="square">
            <a:spAutoFit/>
          </a:bodyPr>
          <a:lstStyle/>
          <a:p>
            <a:pPr algn="ctr"/>
            <a:r>
              <a:rPr lang="en-US" sz="1200" dirty="0">
                <a:solidFill>
                  <a:srgbClr val="002060"/>
                </a:solidFill>
              </a:rPr>
              <a:t>http://www.flickr.com/photos/telachhe/4641589345/sizes/m/in/photostream/</a:t>
            </a:r>
          </a:p>
        </p:txBody>
      </p:sp>
      <p:sp>
        <p:nvSpPr>
          <p:cNvPr id="5" name="Rounded Rectangle 4"/>
          <p:cNvSpPr/>
          <p:nvPr/>
        </p:nvSpPr>
        <p:spPr>
          <a:xfrm>
            <a:off x="152400" y="609600"/>
            <a:ext cx="1905000" cy="47728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…lessons that are also engaging for them and make them want to know more…</a:t>
            </a:r>
            <a:endParaRPr lang="en-US" sz="2800" dirty="0"/>
          </a:p>
        </p:txBody>
      </p:sp>
    </p:spTree>
    <p:extLst>
      <p:ext uri="{BB962C8B-B14F-4D97-AF65-F5344CB8AC3E}">
        <p14:creationId xmlns:p14="http://schemas.microsoft.com/office/powerpoint/2010/main" val="272083433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76200"/>
            <a:ext cx="9448800" cy="7086600"/>
          </a:xfrm>
          <a:prstGeom prst="rect">
            <a:avLst/>
          </a:prstGeom>
        </p:spPr>
      </p:pic>
      <p:sp>
        <p:nvSpPr>
          <p:cNvPr id="3" name="Rectangle 2"/>
          <p:cNvSpPr/>
          <p:nvPr/>
        </p:nvSpPr>
        <p:spPr>
          <a:xfrm>
            <a:off x="1955800" y="6581001"/>
            <a:ext cx="5334000" cy="276999"/>
          </a:xfrm>
          <a:prstGeom prst="rect">
            <a:avLst/>
          </a:prstGeom>
        </p:spPr>
        <p:txBody>
          <a:bodyPr wrap="square">
            <a:spAutoFit/>
          </a:bodyPr>
          <a:lstStyle/>
          <a:p>
            <a:pPr algn="ctr"/>
            <a:r>
              <a:rPr lang="en-US" sz="1200" dirty="0">
                <a:solidFill>
                  <a:srgbClr val="002060"/>
                </a:solidFill>
              </a:rPr>
              <a:t>http://www.flickr.com/photos/aroberts/3032490151/sizes/m/in/photostream/</a:t>
            </a:r>
          </a:p>
        </p:txBody>
      </p:sp>
      <p:sp>
        <p:nvSpPr>
          <p:cNvPr id="5" name="Rounded Rectangle 4"/>
          <p:cNvSpPr/>
          <p:nvPr/>
        </p:nvSpPr>
        <p:spPr>
          <a:xfrm>
            <a:off x="457200" y="304800"/>
            <a:ext cx="5181600" cy="990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…lessons that are perhaps a bit…mysterious…</a:t>
            </a:r>
            <a:endParaRPr lang="en-US" sz="2800" dirty="0"/>
          </a:p>
        </p:txBody>
      </p:sp>
    </p:spTree>
    <p:extLst>
      <p:ext uri="{BB962C8B-B14F-4D97-AF65-F5344CB8AC3E}">
        <p14:creationId xmlns:p14="http://schemas.microsoft.com/office/powerpoint/2010/main" val="1460634922"/>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638300" y="6581001"/>
            <a:ext cx="5867400" cy="276999"/>
          </a:xfrm>
          <a:prstGeom prst="rect">
            <a:avLst/>
          </a:prstGeom>
        </p:spPr>
        <p:txBody>
          <a:bodyPr wrap="square">
            <a:spAutoFit/>
          </a:bodyPr>
          <a:lstStyle/>
          <a:p>
            <a:pPr algn="ctr"/>
            <a:r>
              <a:rPr lang="en-US" sz="1200" dirty="0">
                <a:solidFill>
                  <a:srgbClr val="002060"/>
                </a:solidFill>
              </a:rPr>
              <a:t>http://www.flickr.com/photos/everydayelsie/3612303318/sizes/m/in/photostream/</a:t>
            </a:r>
          </a:p>
        </p:txBody>
      </p:sp>
      <p:sp>
        <p:nvSpPr>
          <p:cNvPr id="4" name="Rounded Rectangle 3"/>
          <p:cNvSpPr/>
          <p:nvPr/>
        </p:nvSpPr>
        <p:spPr>
          <a:xfrm>
            <a:off x="1752600" y="5874327"/>
            <a:ext cx="7010400" cy="63740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…and let’s not forget funny and entertaining…</a:t>
            </a:r>
            <a:endParaRPr lang="en-US" sz="2800" dirty="0"/>
          </a:p>
        </p:txBody>
      </p:sp>
    </p:spTree>
    <p:extLst>
      <p:ext uri="{BB962C8B-B14F-4D97-AF65-F5344CB8AC3E}">
        <p14:creationId xmlns:p14="http://schemas.microsoft.com/office/powerpoint/2010/main" val="783727432"/>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036" y="0"/>
            <a:ext cx="13335000" cy="6907530"/>
          </a:xfrm>
          <a:prstGeom prst="rect">
            <a:avLst/>
          </a:prstGeom>
        </p:spPr>
      </p:pic>
      <p:sp>
        <p:nvSpPr>
          <p:cNvPr id="3" name="Rectangle 2"/>
          <p:cNvSpPr/>
          <p:nvPr/>
        </p:nvSpPr>
        <p:spPr>
          <a:xfrm>
            <a:off x="1260764" y="6581001"/>
            <a:ext cx="5867400" cy="276999"/>
          </a:xfrm>
          <a:prstGeom prst="rect">
            <a:avLst/>
          </a:prstGeom>
        </p:spPr>
        <p:txBody>
          <a:bodyPr wrap="square">
            <a:spAutoFit/>
          </a:bodyPr>
          <a:lstStyle/>
          <a:p>
            <a:pPr algn="ctr"/>
            <a:r>
              <a:rPr lang="en-US" sz="1200" dirty="0">
                <a:solidFill>
                  <a:srgbClr val="002060"/>
                </a:solidFill>
              </a:rPr>
              <a:t>http://www.flickr.com/photos/west_point/5818583334/sizes/m/in/photostream/</a:t>
            </a:r>
          </a:p>
        </p:txBody>
      </p:sp>
      <p:sp>
        <p:nvSpPr>
          <p:cNvPr id="4" name="Rounded Rectangle 3"/>
          <p:cNvSpPr/>
          <p:nvPr/>
        </p:nvSpPr>
        <p:spPr>
          <a:xfrm>
            <a:off x="-228600" y="5791199"/>
            <a:ext cx="9677400" cy="63740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encourage my students to collaborate to solve problems…</a:t>
            </a:r>
            <a:endParaRPr lang="en-US" sz="2800" dirty="0"/>
          </a:p>
        </p:txBody>
      </p:sp>
    </p:spTree>
    <p:extLst>
      <p:ext uri="{BB962C8B-B14F-4D97-AF65-F5344CB8AC3E}">
        <p14:creationId xmlns:p14="http://schemas.microsoft.com/office/powerpoint/2010/main" val="1969743359"/>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36" y="-6927"/>
            <a:ext cx="10276494" cy="7017327"/>
          </a:xfrm>
          <a:prstGeom prst="rect">
            <a:avLst/>
          </a:prstGeom>
        </p:spPr>
      </p:pic>
      <p:sp>
        <p:nvSpPr>
          <p:cNvPr id="3" name="Rectangle 2"/>
          <p:cNvSpPr/>
          <p:nvPr/>
        </p:nvSpPr>
        <p:spPr>
          <a:xfrm>
            <a:off x="1598411" y="6400800"/>
            <a:ext cx="5334000" cy="276999"/>
          </a:xfrm>
          <a:prstGeom prst="rect">
            <a:avLst/>
          </a:prstGeom>
        </p:spPr>
        <p:txBody>
          <a:bodyPr wrap="square">
            <a:spAutoFit/>
          </a:bodyPr>
          <a:lstStyle/>
          <a:p>
            <a:pPr algn="ctr"/>
            <a:r>
              <a:rPr lang="en-US" sz="1200" dirty="0">
                <a:solidFill>
                  <a:srgbClr val="002060"/>
                </a:solidFill>
              </a:rPr>
              <a:t>http://www.flickr.com/photos/davidyuweb/6974933121/sizes/m/in/photostream/</a:t>
            </a:r>
          </a:p>
        </p:txBody>
      </p:sp>
      <p:sp>
        <p:nvSpPr>
          <p:cNvPr id="4" name="Rounded Rectangle 3"/>
          <p:cNvSpPr/>
          <p:nvPr/>
        </p:nvSpPr>
        <p:spPr>
          <a:xfrm>
            <a:off x="3567545" y="4724400"/>
            <a:ext cx="5410200" cy="101840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try to inspire them to want to do new things and learn more…</a:t>
            </a:r>
            <a:endParaRPr lang="en-US" sz="2800" dirty="0"/>
          </a:p>
        </p:txBody>
      </p:sp>
    </p:spTree>
    <p:extLst>
      <p:ext uri="{BB962C8B-B14F-4D97-AF65-F5344CB8AC3E}">
        <p14:creationId xmlns:p14="http://schemas.microsoft.com/office/powerpoint/2010/main" val="1945864407"/>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029200"/>
            <a:ext cx="9753600" cy="14645045"/>
          </a:xfrm>
          <a:prstGeom prst="rect">
            <a:avLst/>
          </a:prstGeom>
        </p:spPr>
      </p:pic>
      <p:sp>
        <p:nvSpPr>
          <p:cNvPr id="3" name="Rectangle 2"/>
          <p:cNvSpPr/>
          <p:nvPr/>
        </p:nvSpPr>
        <p:spPr>
          <a:xfrm>
            <a:off x="1219200" y="6581001"/>
            <a:ext cx="6096000" cy="276999"/>
          </a:xfrm>
          <a:prstGeom prst="rect">
            <a:avLst/>
          </a:prstGeom>
        </p:spPr>
        <p:txBody>
          <a:bodyPr wrap="square">
            <a:spAutoFit/>
          </a:bodyPr>
          <a:lstStyle/>
          <a:p>
            <a:pPr algn="ctr"/>
            <a:r>
              <a:rPr lang="en-US" sz="1200" dirty="0">
                <a:solidFill>
                  <a:srgbClr val="002060"/>
                </a:solidFill>
              </a:rPr>
              <a:t>http://www.flickr.com/photos/west_point/6257369389/sizes/m/in/photostream/</a:t>
            </a:r>
          </a:p>
        </p:txBody>
      </p:sp>
      <p:sp>
        <p:nvSpPr>
          <p:cNvPr id="4" name="Rounded Rectangle 3"/>
          <p:cNvSpPr/>
          <p:nvPr/>
        </p:nvSpPr>
        <p:spPr>
          <a:xfrm>
            <a:off x="3276600" y="152400"/>
            <a:ext cx="5562600" cy="101840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…and challenge them to go further than they ever thought they could…</a:t>
            </a:r>
            <a:endParaRPr lang="en-US" sz="2800" dirty="0"/>
          </a:p>
        </p:txBody>
      </p:sp>
    </p:spTree>
    <p:extLst>
      <p:ext uri="{BB962C8B-B14F-4D97-AF65-F5344CB8AC3E}">
        <p14:creationId xmlns:p14="http://schemas.microsoft.com/office/powerpoint/2010/main" val="2494230817"/>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450" y="-169718"/>
            <a:ext cx="10809450" cy="7220712"/>
          </a:xfrm>
          <a:prstGeom prst="rect">
            <a:avLst/>
          </a:prstGeom>
        </p:spPr>
      </p:pic>
      <p:sp>
        <p:nvSpPr>
          <p:cNvPr id="3" name="Rectangle 2"/>
          <p:cNvSpPr/>
          <p:nvPr/>
        </p:nvSpPr>
        <p:spPr>
          <a:xfrm>
            <a:off x="1236518" y="6581001"/>
            <a:ext cx="5715000" cy="276999"/>
          </a:xfrm>
          <a:prstGeom prst="rect">
            <a:avLst/>
          </a:prstGeom>
        </p:spPr>
        <p:txBody>
          <a:bodyPr wrap="square">
            <a:spAutoFit/>
          </a:bodyPr>
          <a:lstStyle/>
          <a:p>
            <a:pPr algn="ctr"/>
            <a:r>
              <a:rPr lang="en-US" sz="1200" dirty="0">
                <a:solidFill>
                  <a:srgbClr val="002060"/>
                </a:solidFill>
              </a:rPr>
              <a:t>http://www.flickr.com/photos/clover_1/5380803053/sizes/m/in/photostream/</a:t>
            </a:r>
          </a:p>
        </p:txBody>
      </p:sp>
      <p:sp>
        <p:nvSpPr>
          <p:cNvPr id="4" name="Rounded Rectangle 3"/>
          <p:cNvSpPr/>
          <p:nvPr/>
        </p:nvSpPr>
        <p:spPr>
          <a:xfrm>
            <a:off x="6781800" y="152400"/>
            <a:ext cx="2057400" cy="3886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reassure them when they doubt themselves or don’t think they can do it…</a:t>
            </a:r>
            <a:endParaRPr lang="en-US" sz="2800" dirty="0"/>
          </a:p>
        </p:txBody>
      </p:sp>
    </p:spTree>
    <p:extLst>
      <p:ext uri="{BB962C8B-B14F-4D97-AF65-F5344CB8AC3E}">
        <p14:creationId xmlns:p14="http://schemas.microsoft.com/office/powerpoint/2010/main" val="2149260628"/>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9448800" cy="7086600"/>
          </a:xfrm>
          <a:prstGeom prst="rect">
            <a:avLst/>
          </a:prstGeom>
        </p:spPr>
      </p:pic>
      <p:sp>
        <p:nvSpPr>
          <p:cNvPr id="3" name="Rectangle 2"/>
          <p:cNvSpPr/>
          <p:nvPr/>
        </p:nvSpPr>
        <p:spPr>
          <a:xfrm>
            <a:off x="1638300" y="6477000"/>
            <a:ext cx="5562600" cy="276999"/>
          </a:xfrm>
          <a:prstGeom prst="rect">
            <a:avLst/>
          </a:prstGeom>
        </p:spPr>
        <p:txBody>
          <a:bodyPr wrap="square">
            <a:spAutoFit/>
          </a:bodyPr>
          <a:lstStyle/>
          <a:p>
            <a:pPr algn="ctr"/>
            <a:r>
              <a:rPr lang="en-US" sz="1200" dirty="0">
                <a:solidFill>
                  <a:srgbClr val="002060"/>
                </a:solidFill>
              </a:rPr>
              <a:t>http://www.flickr.com/photos/eurleif/255241547/sizes/m/in/photostream/</a:t>
            </a:r>
          </a:p>
        </p:txBody>
      </p:sp>
      <p:sp>
        <p:nvSpPr>
          <p:cNvPr id="4" name="Rounded Rectangle 3"/>
          <p:cNvSpPr/>
          <p:nvPr/>
        </p:nvSpPr>
        <p:spPr>
          <a:xfrm>
            <a:off x="5486400" y="5410200"/>
            <a:ext cx="3467100"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am innovative…</a:t>
            </a:r>
            <a:endParaRPr lang="en-US" sz="2800" dirty="0"/>
          </a:p>
        </p:txBody>
      </p:sp>
      <p:sp>
        <p:nvSpPr>
          <p:cNvPr id="5" name="Rounded Rectangle 4"/>
          <p:cNvSpPr/>
          <p:nvPr/>
        </p:nvSpPr>
        <p:spPr>
          <a:xfrm rot="1320681">
            <a:off x="4047260" y="1007918"/>
            <a:ext cx="2171700" cy="1752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OLTD</a:t>
            </a:r>
            <a:endParaRPr lang="en-US" sz="2800" dirty="0"/>
          </a:p>
        </p:txBody>
      </p:sp>
    </p:spTree>
    <p:extLst>
      <p:ext uri="{BB962C8B-B14F-4D97-AF65-F5344CB8AC3E}">
        <p14:creationId xmlns:p14="http://schemas.microsoft.com/office/powerpoint/2010/main" val="52806731"/>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49763"/>
          </a:xfrm>
        </p:spPr>
        <p:txBody>
          <a:bodyPr/>
          <a:lstStyle/>
          <a:p>
            <a:pPr marL="0" indent="0">
              <a:buNone/>
            </a:pPr>
            <a:r>
              <a:rPr lang="en-US" dirty="0" smtClean="0"/>
              <a:t> As a starting off point, we thought that we would review my </a:t>
            </a:r>
            <a:r>
              <a:rPr lang="en-US" dirty="0" err="1" smtClean="0"/>
              <a:t>Pecha</a:t>
            </a:r>
            <a:r>
              <a:rPr lang="en-US" dirty="0" smtClean="0"/>
              <a:t> </a:t>
            </a:r>
            <a:r>
              <a:rPr lang="en-US" dirty="0" err="1" smtClean="0"/>
              <a:t>Kucha</a:t>
            </a:r>
            <a:r>
              <a:rPr lang="en-US" dirty="0" smtClean="0"/>
              <a:t> slideshow as it ties directly in to our discussions and thoughts presented here…..sit back and enjoy for a moment my </a:t>
            </a:r>
            <a:r>
              <a:rPr lang="en-US" dirty="0" smtClean="0"/>
              <a:t>initial thoughts of </a:t>
            </a:r>
            <a:r>
              <a:rPr lang="en-US" dirty="0" smtClean="0"/>
              <a:t>teaching online…..</a:t>
            </a:r>
            <a:endParaRPr lang="en-US" dirty="0"/>
          </a:p>
        </p:txBody>
      </p:sp>
    </p:spTree>
    <p:extLst>
      <p:ext uri="{BB962C8B-B14F-4D97-AF65-F5344CB8AC3E}">
        <p14:creationId xmlns:p14="http://schemas.microsoft.com/office/powerpoint/2010/main" val="230603311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133600"/>
            <a:ext cx="9906000" cy="12903200"/>
          </a:xfrm>
          <a:prstGeom prst="rect">
            <a:avLst/>
          </a:prstGeom>
        </p:spPr>
      </p:pic>
      <p:sp>
        <p:nvSpPr>
          <p:cNvPr id="3" name="Rectangle 2"/>
          <p:cNvSpPr/>
          <p:nvPr/>
        </p:nvSpPr>
        <p:spPr>
          <a:xfrm>
            <a:off x="1676400" y="9829800"/>
            <a:ext cx="5562600" cy="276999"/>
          </a:xfrm>
          <a:prstGeom prst="rect">
            <a:avLst/>
          </a:prstGeom>
        </p:spPr>
        <p:txBody>
          <a:bodyPr wrap="square">
            <a:spAutoFit/>
          </a:bodyPr>
          <a:lstStyle/>
          <a:p>
            <a:pPr algn="ctr"/>
            <a:r>
              <a:rPr lang="en-US" sz="1200" dirty="0">
                <a:solidFill>
                  <a:srgbClr val="002060"/>
                </a:solidFill>
              </a:rPr>
              <a:t>http://www.flickr.com/photos/slurm/3546246044/sizes/m/in/photostream/</a:t>
            </a:r>
          </a:p>
        </p:txBody>
      </p:sp>
      <p:sp>
        <p:nvSpPr>
          <p:cNvPr id="4" name="Rounded Rectangle 3"/>
          <p:cNvSpPr/>
          <p:nvPr/>
        </p:nvSpPr>
        <p:spPr>
          <a:xfrm>
            <a:off x="4876800" y="228600"/>
            <a:ext cx="3467100"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…creative…</a:t>
            </a:r>
            <a:endParaRPr lang="en-US" sz="2800" dirty="0"/>
          </a:p>
        </p:txBody>
      </p:sp>
    </p:spTree>
    <p:extLst>
      <p:ext uri="{BB962C8B-B14F-4D97-AF65-F5344CB8AC3E}">
        <p14:creationId xmlns:p14="http://schemas.microsoft.com/office/powerpoint/2010/main" val="3616372120"/>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457199"/>
            <a:ext cx="10215141" cy="7335982"/>
          </a:xfrm>
          <a:prstGeom prst="rect">
            <a:avLst/>
          </a:prstGeom>
        </p:spPr>
      </p:pic>
      <p:sp>
        <p:nvSpPr>
          <p:cNvPr id="3" name="Rectangle 2"/>
          <p:cNvSpPr/>
          <p:nvPr/>
        </p:nvSpPr>
        <p:spPr>
          <a:xfrm>
            <a:off x="2059569" y="6477000"/>
            <a:ext cx="5791200" cy="276999"/>
          </a:xfrm>
          <a:prstGeom prst="rect">
            <a:avLst/>
          </a:prstGeom>
        </p:spPr>
        <p:txBody>
          <a:bodyPr wrap="square">
            <a:spAutoFit/>
          </a:bodyPr>
          <a:lstStyle/>
          <a:p>
            <a:pPr algn="ctr"/>
            <a:r>
              <a:rPr lang="en-US" sz="1200" dirty="0">
                <a:solidFill>
                  <a:srgbClr val="002060"/>
                </a:solidFill>
              </a:rPr>
              <a:t>http://www.flickr.com/photos/freefoto/3239197673/sizes/m/in/photostream/</a:t>
            </a:r>
          </a:p>
        </p:txBody>
      </p:sp>
      <p:sp>
        <p:nvSpPr>
          <p:cNvPr id="4" name="Rounded Rectangle 3"/>
          <p:cNvSpPr/>
          <p:nvPr/>
        </p:nvSpPr>
        <p:spPr>
          <a:xfrm>
            <a:off x="685800" y="762000"/>
            <a:ext cx="3810000"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…and open to change…</a:t>
            </a:r>
            <a:endParaRPr lang="en-US" sz="2800" dirty="0"/>
          </a:p>
        </p:txBody>
      </p:sp>
    </p:spTree>
    <p:extLst>
      <p:ext uri="{BB962C8B-B14F-4D97-AF65-F5344CB8AC3E}">
        <p14:creationId xmlns:p14="http://schemas.microsoft.com/office/powerpoint/2010/main" val="351835471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9739745" cy="14624242"/>
          </a:xfrm>
          <a:prstGeom prst="rect">
            <a:avLst/>
          </a:prstGeom>
        </p:spPr>
      </p:pic>
      <p:sp>
        <p:nvSpPr>
          <p:cNvPr id="4" name="Rectangle 3"/>
          <p:cNvSpPr/>
          <p:nvPr/>
        </p:nvSpPr>
        <p:spPr>
          <a:xfrm>
            <a:off x="3124200" y="6428692"/>
            <a:ext cx="5867400" cy="276999"/>
          </a:xfrm>
          <a:prstGeom prst="rect">
            <a:avLst/>
          </a:prstGeom>
        </p:spPr>
        <p:txBody>
          <a:bodyPr wrap="square">
            <a:spAutoFit/>
          </a:bodyPr>
          <a:lstStyle/>
          <a:p>
            <a:pPr algn="ctr"/>
            <a:r>
              <a:rPr lang="en-US" sz="1200" dirty="0">
                <a:solidFill>
                  <a:srgbClr val="002060"/>
                </a:solidFill>
              </a:rPr>
              <a:t>http://www.flickr.com/photos/robenjoyce/3259443830/sizes/m/in/photostream/</a:t>
            </a:r>
          </a:p>
        </p:txBody>
      </p:sp>
      <p:sp>
        <p:nvSpPr>
          <p:cNvPr id="5" name="Rounded Rectangle 4"/>
          <p:cNvSpPr/>
          <p:nvPr/>
        </p:nvSpPr>
        <p:spPr>
          <a:xfrm>
            <a:off x="228600" y="304800"/>
            <a:ext cx="2514600" cy="64147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am already doing all of these things… ...and I IMAGINE I could also do them online…</a:t>
            </a:r>
            <a:endParaRPr lang="en-US" sz="2800" dirty="0"/>
          </a:p>
          <a:p>
            <a:pPr algn="ctr"/>
            <a:r>
              <a:rPr lang="en-US" sz="2800" dirty="0" smtClean="0"/>
              <a:t>Hmmm...</a:t>
            </a:r>
          </a:p>
          <a:p>
            <a:pPr algn="ctr"/>
            <a:r>
              <a:rPr lang="en-US" sz="2800" dirty="0" smtClean="0"/>
              <a:t>maybe it’s not so different…</a:t>
            </a:r>
          </a:p>
          <a:p>
            <a:pPr algn="ctr"/>
            <a:endParaRPr lang="en-US" sz="2800" dirty="0" smtClean="0"/>
          </a:p>
          <a:p>
            <a:pPr algn="ctr"/>
            <a:r>
              <a:rPr lang="en-US" sz="2800" dirty="0" smtClean="0"/>
              <a:t>Okay – </a:t>
            </a:r>
          </a:p>
          <a:p>
            <a:pPr algn="ctr"/>
            <a:r>
              <a:rPr lang="en-US" sz="2800" dirty="0" smtClean="0"/>
              <a:t>I can do this!</a:t>
            </a:r>
          </a:p>
          <a:p>
            <a:pPr algn="ctr"/>
            <a:r>
              <a:rPr lang="en-US" sz="2800" dirty="0" smtClean="0">
                <a:sym typeface="Wingdings" pitchFamily="2" charset="2"/>
              </a:rPr>
              <a:t></a:t>
            </a:r>
          </a:p>
          <a:p>
            <a:pPr algn="ctr"/>
            <a:r>
              <a:rPr lang="en-US" sz="1100" dirty="0" smtClean="0">
                <a:sym typeface="Wingdings" pitchFamily="2" charset="2"/>
              </a:rPr>
              <a:t>(</a:t>
            </a:r>
            <a:r>
              <a:rPr lang="en-US" sz="1100" smtClean="0">
                <a:sym typeface="Wingdings" pitchFamily="2" charset="2"/>
              </a:rPr>
              <a:t>I think!)</a:t>
            </a:r>
            <a:endParaRPr lang="en-US" sz="1100" dirty="0"/>
          </a:p>
        </p:txBody>
      </p:sp>
    </p:spTree>
    <p:extLst>
      <p:ext uri="{BB962C8B-B14F-4D97-AF65-F5344CB8AC3E}">
        <p14:creationId xmlns:p14="http://schemas.microsoft.com/office/powerpoint/2010/main" val="4192193182"/>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228600"/>
            <a:ext cx="8153400" cy="1384995"/>
          </a:xfrm>
          <a:prstGeom prst="rect">
            <a:avLst/>
          </a:prstGeom>
          <a:noFill/>
        </p:spPr>
        <p:txBody>
          <a:bodyPr wrap="square" rtlCol="0">
            <a:spAutoFit/>
          </a:bodyPr>
          <a:lstStyle/>
          <a:p>
            <a:pPr algn="ctr"/>
            <a:r>
              <a:rPr lang="en-US" sz="2800" dirty="0" smtClean="0"/>
              <a:t>So…..is it really so different teaching online as opposed to teaching in a blended classroom or in a face to face classroom?</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850" y="2971800"/>
            <a:ext cx="4610100" cy="3079547"/>
          </a:xfrm>
          <a:prstGeom prst="rect">
            <a:avLst/>
          </a:prstGeom>
        </p:spPr>
      </p:pic>
      <p:sp>
        <p:nvSpPr>
          <p:cNvPr id="4" name="TextBox 3"/>
          <p:cNvSpPr txBox="1"/>
          <p:nvPr/>
        </p:nvSpPr>
        <p:spPr>
          <a:xfrm>
            <a:off x="2057400" y="6428601"/>
            <a:ext cx="5215402" cy="276999"/>
          </a:xfrm>
          <a:prstGeom prst="rect">
            <a:avLst/>
          </a:prstGeom>
          <a:noFill/>
        </p:spPr>
        <p:txBody>
          <a:bodyPr wrap="none" rtlCol="0">
            <a:spAutoFit/>
          </a:bodyPr>
          <a:lstStyle/>
          <a:p>
            <a:r>
              <a:rPr lang="en-US" sz="1200" dirty="0"/>
              <a:t>http://www.flickr.com/photos/ubclibrary/2702161062/sizes/m/in/photostream/</a:t>
            </a:r>
          </a:p>
        </p:txBody>
      </p:sp>
      <p:sp>
        <p:nvSpPr>
          <p:cNvPr id="5" name="Rounded Rectangular Callout 4"/>
          <p:cNvSpPr/>
          <p:nvPr/>
        </p:nvSpPr>
        <p:spPr>
          <a:xfrm>
            <a:off x="838200" y="1905000"/>
            <a:ext cx="17526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is our paper due?</a:t>
            </a:r>
            <a:endParaRPr lang="en-US" dirty="0"/>
          </a:p>
        </p:txBody>
      </p:sp>
      <p:sp>
        <p:nvSpPr>
          <p:cNvPr id="6" name="Rounded Rectangular Callout 5"/>
          <p:cNvSpPr/>
          <p:nvPr/>
        </p:nvSpPr>
        <p:spPr>
          <a:xfrm>
            <a:off x="7272802" y="3512127"/>
            <a:ext cx="1718798" cy="12884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Does anyone know how to compress a video file?  </a:t>
            </a:r>
            <a:r>
              <a:rPr lang="en-US" dirty="0" smtClean="0">
                <a:sym typeface="Wingdings" pitchFamily="2" charset="2"/>
              </a:rPr>
              <a:t></a:t>
            </a:r>
            <a:endParaRPr lang="en-US" dirty="0"/>
          </a:p>
        </p:txBody>
      </p:sp>
      <p:sp>
        <p:nvSpPr>
          <p:cNvPr id="7" name="Rectangular Callout 6"/>
          <p:cNvSpPr/>
          <p:nvPr/>
        </p:nvSpPr>
        <p:spPr>
          <a:xfrm>
            <a:off x="685800" y="4648200"/>
            <a:ext cx="1371600" cy="140314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Let’s meet at the </a:t>
            </a:r>
            <a:r>
              <a:rPr lang="en-US" dirty="0" err="1" smtClean="0"/>
              <a:t>caf</a:t>
            </a:r>
            <a:r>
              <a:rPr lang="en-US" dirty="0" smtClean="0"/>
              <a:t> and talk about the project</a:t>
            </a:r>
            <a:endParaRPr lang="en-US" dirty="0"/>
          </a:p>
        </p:txBody>
      </p:sp>
      <p:sp>
        <p:nvSpPr>
          <p:cNvPr id="8" name="Rectangular Callout 7"/>
          <p:cNvSpPr/>
          <p:nvPr/>
        </p:nvSpPr>
        <p:spPr>
          <a:xfrm>
            <a:off x="5943600" y="1219200"/>
            <a:ext cx="2362200" cy="95919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Did you get the required readings for the week?</a:t>
            </a:r>
            <a:endParaRPr lang="en-US" dirty="0"/>
          </a:p>
        </p:txBody>
      </p:sp>
      <p:sp>
        <p:nvSpPr>
          <p:cNvPr id="9" name="Rounded Rectangular Callout 8"/>
          <p:cNvSpPr/>
          <p:nvPr/>
        </p:nvSpPr>
        <p:spPr>
          <a:xfrm>
            <a:off x="5559970" y="2750127"/>
            <a:ext cx="1564729" cy="762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Another user account!</a:t>
            </a:r>
            <a:endParaRPr lang="en-US" dirty="0"/>
          </a:p>
        </p:txBody>
      </p:sp>
      <p:sp>
        <p:nvSpPr>
          <p:cNvPr id="10" name="Rounded Rectangular Callout 9"/>
          <p:cNvSpPr/>
          <p:nvPr/>
        </p:nvSpPr>
        <p:spPr>
          <a:xfrm>
            <a:off x="3352800" y="1905000"/>
            <a:ext cx="1447800" cy="1066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should get together after class…</a:t>
            </a:r>
            <a:endParaRPr lang="en-US" dirty="0"/>
          </a:p>
        </p:txBody>
      </p:sp>
      <p:sp>
        <p:nvSpPr>
          <p:cNvPr id="11" name="Rounded Rectangular Callout 10"/>
          <p:cNvSpPr/>
          <p:nvPr/>
        </p:nvSpPr>
        <p:spPr>
          <a:xfrm>
            <a:off x="152400" y="3512127"/>
            <a:ext cx="2438400" cy="533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 much homework!!!</a:t>
            </a:r>
            <a:endParaRPr lang="en-US" dirty="0"/>
          </a:p>
        </p:txBody>
      </p:sp>
      <p:sp>
        <p:nvSpPr>
          <p:cNvPr id="12" name="Rectangular Callout 11"/>
          <p:cNvSpPr/>
          <p:nvPr/>
        </p:nvSpPr>
        <p:spPr>
          <a:xfrm>
            <a:off x="5559970" y="5349773"/>
            <a:ext cx="3203030" cy="70157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many days until the break?</a:t>
            </a:r>
            <a:endParaRPr lang="en-US" dirty="0"/>
          </a:p>
        </p:txBody>
      </p:sp>
    </p:spTree>
    <p:extLst>
      <p:ext uri="{BB962C8B-B14F-4D97-AF65-F5344CB8AC3E}">
        <p14:creationId xmlns:p14="http://schemas.microsoft.com/office/powerpoint/2010/main" val="3593478748"/>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5600700" cy="6463308"/>
          </a:xfrm>
          <a:prstGeom prst="rect">
            <a:avLst/>
          </a:prstGeom>
        </p:spPr>
        <p:txBody>
          <a:bodyPr wrap="square">
            <a:spAutoFit/>
          </a:bodyPr>
          <a:lstStyle/>
          <a:p>
            <a:r>
              <a:rPr lang="en-CA" dirty="0"/>
              <a:t>What do you </a:t>
            </a:r>
            <a:r>
              <a:rPr lang="en-CA" dirty="0" smtClean="0"/>
              <a:t>imagine when </a:t>
            </a:r>
            <a:r>
              <a:rPr lang="en-CA" dirty="0"/>
              <a:t>you hear </a:t>
            </a:r>
            <a:endParaRPr lang="en-CA" dirty="0" smtClean="0"/>
          </a:p>
          <a:p>
            <a:r>
              <a:rPr lang="en-CA" dirty="0" smtClean="0"/>
              <a:t>the </a:t>
            </a:r>
            <a:r>
              <a:rPr lang="en-CA" dirty="0"/>
              <a:t>phrase </a:t>
            </a:r>
            <a:r>
              <a:rPr lang="en-CA" dirty="0" smtClean="0"/>
              <a:t>“Online Learning”? </a:t>
            </a:r>
          </a:p>
          <a:p>
            <a:endParaRPr lang="en-CA" dirty="0" smtClean="0"/>
          </a:p>
          <a:p>
            <a:r>
              <a:rPr lang="en-CA" dirty="0" smtClean="0"/>
              <a:t>What </a:t>
            </a:r>
            <a:r>
              <a:rPr lang="en-CA" dirty="0"/>
              <a:t>is it?</a:t>
            </a:r>
            <a:endParaRPr lang="en-US" dirty="0"/>
          </a:p>
          <a:p>
            <a:r>
              <a:rPr lang="en-CA" dirty="0"/>
              <a:t> </a:t>
            </a:r>
            <a:endParaRPr lang="en-US" dirty="0"/>
          </a:p>
          <a:p>
            <a:r>
              <a:rPr lang="en-CA" dirty="0" smtClean="0"/>
              <a:t>In this </a:t>
            </a:r>
            <a:r>
              <a:rPr lang="en-CA" dirty="0"/>
              <a:t>phrase </a:t>
            </a:r>
            <a:r>
              <a:rPr lang="en-CA" dirty="0" smtClean="0"/>
              <a:t>we could </a:t>
            </a:r>
            <a:r>
              <a:rPr lang="en-CA" dirty="0"/>
              <a:t>be </a:t>
            </a:r>
            <a:r>
              <a:rPr lang="en-CA" dirty="0" smtClean="0"/>
              <a:t>replace the word “learning” </a:t>
            </a:r>
            <a:r>
              <a:rPr lang="en-CA" dirty="0"/>
              <a:t>with </a:t>
            </a:r>
            <a:r>
              <a:rPr lang="en-CA" dirty="0" smtClean="0"/>
              <a:t>“technology” </a:t>
            </a:r>
            <a:r>
              <a:rPr lang="en-CA" dirty="0"/>
              <a:t>and </a:t>
            </a:r>
            <a:r>
              <a:rPr lang="en-CA" dirty="0" smtClean="0"/>
              <a:t>it would </a:t>
            </a:r>
            <a:r>
              <a:rPr lang="en-CA" dirty="0"/>
              <a:t>mean the same thing to </a:t>
            </a:r>
            <a:r>
              <a:rPr lang="en-CA" dirty="0" smtClean="0"/>
              <a:t>the majority of teachers </a:t>
            </a:r>
            <a:r>
              <a:rPr lang="en-CA" dirty="0"/>
              <a:t>and students.</a:t>
            </a:r>
            <a:endParaRPr lang="en-US" dirty="0"/>
          </a:p>
          <a:p>
            <a:r>
              <a:rPr lang="en-CA" dirty="0"/>
              <a:t> </a:t>
            </a:r>
            <a:endParaRPr lang="en-US" dirty="0"/>
          </a:p>
          <a:p>
            <a:r>
              <a:rPr lang="en-CA" i="1" dirty="0">
                <a:solidFill>
                  <a:schemeClr val="accent1"/>
                </a:solidFill>
              </a:rPr>
              <a:t>Online learning is a spectrum; at one end it can take place in a regular classroom </a:t>
            </a:r>
            <a:r>
              <a:rPr lang="en-CA" i="1" dirty="0" smtClean="0">
                <a:solidFill>
                  <a:schemeClr val="accent1"/>
                </a:solidFill>
              </a:rPr>
              <a:t>were  a teacher </a:t>
            </a:r>
            <a:r>
              <a:rPr lang="en-CA" i="1" dirty="0">
                <a:solidFill>
                  <a:schemeClr val="accent1"/>
                </a:solidFill>
              </a:rPr>
              <a:t>uses some tools from the web to enhance the lesson. Or, it could be </a:t>
            </a:r>
            <a:r>
              <a:rPr lang="en-CA" i="1" dirty="0" smtClean="0">
                <a:solidFill>
                  <a:schemeClr val="accent1"/>
                </a:solidFill>
              </a:rPr>
              <a:t>a completely </a:t>
            </a:r>
            <a:r>
              <a:rPr lang="en-CA" i="1" dirty="0">
                <a:solidFill>
                  <a:schemeClr val="accent1"/>
                </a:solidFill>
              </a:rPr>
              <a:t>asynchronous model where student and teacher are not necessarily in the same school, town or country. The content is 100% online and teacher provides support through web 2.0 devices.  </a:t>
            </a:r>
            <a:endParaRPr lang="en-CA" i="1" dirty="0" smtClean="0">
              <a:solidFill>
                <a:schemeClr val="accent1"/>
              </a:solidFill>
            </a:endParaRPr>
          </a:p>
          <a:p>
            <a:endParaRPr lang="en-CA" i="1" dirty="0">
              <a:solidFill>
                <a:schemeClr val="accent1"/>
              </a:solidFill>
            </a:endParaRPr>
          </a:p>
          <a:p>
            <a:r>
              <a:rPr lang="en-CA" i="1" dirty="0" smtClean="0">
                <a:solidFill>
                  <a:schemeClr val="accent1"/>
                </a:solidFill>
              </a:rPr>
              <a:t>There </a:t>
            </a:r>
            <a:r>
              <a:rPr lang="en-CA" i="1" dirty="0">
                <a:solidFill>
                  <a:schemeClr val="accent1"/>
                </a:solidFill>
              </a:rPr>
              <a:t>are many degrees of online learning in between these two extremes including synchronous and hybrid models</a:t>
            </a:r>
            <a:r>
              <a:rPr lang="en-CA" i="1" dirty="0" smtClean="0">
                <a:solidFill>
                  <a:schemeClr val="accent1"/>
                </a:solidFill>
              </a:rPr>
              <a:t>. </a:t>
            </a:r>
          </a:p>
          <a:p>
            <a:r>
              <a:rPr lang="en-CA" i="1" dirty="0" smtClean="0">
                <a:solidFill>
                  <a:schemeClr val="accent1"/>
                </a:solidFill>
              </a:rPr>
              <a:t>(speak the parts in italics, not needed in slide… what do you think</a:t>
            </a:r>
            <a:r>
              <a:rPr lang="en-CA" i="1" dirty="0" smtClean="0">
                <a:solidFill>
                  <a:schemeClr val="accent1"/>
                </a:solidFill>
              </a:rPr>
              <a:t>?)  </a:t>
            </a:r>
            <a:r>
              <a:rPr lang="en-CA" i="1" dirty="0" smtClean="0">
                <a:solidFill>
                  <a:srgbClr val="FF0000"/>
                </a:solidFill>
              </a:rPr>
              <a:t>sounds good….do you have notes to work from?...blue background?</a:t>
            </a:r>
            <a:endParaRPr lang="en-US" i="1" dirty="0">
              <a:solidFill>
                <a:schemeClr val="accent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38200"/>
            <a:ext cx="32766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91819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447800" y="1066800"/>
            <a:ext cx="6012864" cy="369332"/>
          </a:xfrm>
          <a:prstGeom prst="rect">
            <a:avLst/>
          </a:prstGeom>
          <a:noFill/>
        </p:spPr>
        <p:txBody>
          <a:bodyPr wrap="none" rtlCol="0">
            <a:spAutoFit/>
          </a:bodyPr>
          <a:lstStyle/>
          <a:p>
            <a:r>
              <a:rPr lang="en-US" dirty="0" smtClean="0"/>
              <a:t>First lets take a bit of a  look at the history of distance learning:</a:t>
            </a:r>
            <a:endParaRPr lang="en-US" dirty="0"/>
          </a:p>
        </p:txBody>
      </p:sp>
      <p:sp>
        <p:nvSpPr>
          <p:cNvPr id="4" name="TextBox 3"/>
          <p:cNvSpPr txBox="1"/>
          <p:nvPr/>
        </p:nvSpPr>
        <p:spPr>
          <a:xfrm>
            <a:off x="2358337" y="2209800"/>
            <a:ext cx="4191789" cy="369332"/>
          </a:xfrm>
          <a:prstGeom prst="rect">
            <a:avLst/>
          </a:prstGeom>
          <a:noFill/>
        </p:spPr>
        <p:txBody>
          <a:bodyPr wrap="none" rtlCol="0">
            <a:spAutoFit/>
          </a:bodyPr>
          <a:lstStyle/>
          <a:p>
            <a:r>
              <a:rPr lang="en-US" dirty="0"/>
              <a:t>http://mcdhaliwal.ca/oltd/historyofdl.html</a:t>
            </a:r>
          </a:p>
        </p:txBody>
      </p:sp>
      <p:sp>
        <p:nvSpPr>
          <p:cNvPr id="2" name="TextBox 1"/>
          <p:cNvSpPr txBox="1"/>
          <p:nvPr/>
        </p:nvSpPr>
        <p:spPr>
          <a:xfrm>
            <a:off x="1447800" y="3520000"/>
            <a:ext cx="6933245" cy="369332"/>
          </a:xfrm>
          <a:prstGeom prst="rect">
            <a:avLst/>
          </a:prstGeom>
          <a:noFill/>
        </p:spPr>
        <p:txBody>
          <a:bodyPr wrap="none" rtlCol="0">
            <a:spAutoFit/>
          </a:bodyPr>
          <a:lstStyle/>
          <a:p>
            <a:r>
              <a:rPr lang="en-CA" dirty="0" smtClean="0"/>
              <a:t>Once you have finished watching the video please put up a green check </a:t>
            </a:r>
          </a:p>
        </p:txBody>
      </p:sp>
      <p:sp>
        <p:nvSpPr>
          <p:cNvPr id="5" name="AutoShape 2" descr="data:image/jpeg;base64,/9j/4AAQSkZJRgABAQAAAQABAAD/2wCEAAkGBhEGERAIBxQUFRMSFBIWFBgVFRcWFxAWGBYVFBQWFxIXHCYeGh8nGxUYIC8gLycpLCwsFSAxNTAqNSYrLCkBCQoKDgwOGg8PGSwkHyUsLDUyKiwpLCwsNSotLC0tNSk1LCwpLCkqLDUtKSwsLCksLCksLywsKSksLCwsNSwpLP/AABEIAO0AzgMBIgACEQEDEQH/xAAbAAEAAgMBAQAAAAAAAAAAAAAABgcDBAUCAf/EAD0QAAIBAQQFCQgBAgYDAAAAAAABAgMEBRExBiFBcYEUFSIyQlFSYZESEyNiobHB0XKi8AeCkrLh8SQzQ//EABoBAQACAwEAAAAAAAAAAAAAAAAFBgEDBAL/xAAoEQACAgEDBAICAgMAAAAAAAAAAQIDEQQSMQUTIUFhsVFxMvCBodH/2gAMAwEAAhEDEQA/ALxAAAAAAAAAAAAAAAAAAAAAAAAAAAAAAANS8L1o3Wvbtk1HuW17orWzEpKKy2YbS8s2zFabVCxxdW0yUYrbJ4ENvTT+U8YXZHBeKet8IZLjjuIra7bUt0ve2qUpPvbxw3LYRl3UoR8Q8v8A0cs9VFfx8k0vTT6FLGF2x9t+KWqPBZv6GfRilVvaMrxvWTkpaqcXqiljrkorVmsMfJ95DLkuqV8Vo2aGWcn4YrN/jey1qNJUIxpUlhGKSS7ktSPOklZqJdyx+FwvWTFLlY90uD2ACWOwAAAAAAAAAAAAAAAAAAAAAAAAGhe190rlip2tvGWPspLFywzwN8rHSy8+c7TNxfRp9CPDrPi8fRHHrNR2K8rlmm6ztxyuTdvTTqta8YWJe6j35zfHJf3rI3UqyrN1KrbbzbeLfFnkFcsuna8zeSLlOU+WACQaG3JznV5RWXw6WDfzS7K/L4d5iqt2TUI+xCLk8IlOiNyc1UfeVV8Spg5fKuzH872d4AtldarioR9ExGKisIAA2HoAAAAAAAAAAAAAAAAAAAAAAAA5Gk9780UJTh159GG97eC1+hV529Lb351ruNN9CnjGPm+1Li/okcQrGuv7tnjhEVfZvl8IAA4jQZLPZ5WqcaFFYyk0kvNlrXRdkbppQstLYuk/FJ5sjegly+wnedda3iqe7KUuOXr3kxLB07T7I9x8v6JHTV7VufsAAlDrAAAAAAAAAAAAAAAAAAAAAAAABxNLb35qoNU306mMY+XilwX1aO03hrZV+k18c8V5VIdSHRhuWb4vX6HDrr+1X45Zovs2R+WckAFZIoG/cd1O+a0bNHLOb8MVn+uJoFl6JXLzTRU6q+JUwlL5V2Y8Pu2dej0/esw+Fybqa98vg7NKkqEY0qSwUUkktiWpI9gFpJYAAAAAAAAAAAAAAAAAAAAAAAAAGK1WmNjhKvXeEYptvyRhvHlgj2m988hpcjovp1U8flhk/XL1K+Nq9LwlelWdqq9p6l4VsXoapVdVf3rHL16Ii2zfLIAMtls0rZONnoLGUmkt7OZLPhGo7uhly841eU1l8Ok0/wCU84rhn6FimndN2xuqlCy0uytb8UnmzcLVpKOzWl79ktTXsjgAA6jcAAAAAAAAAAAAAAAAAAAAAAAACEad317bV2UHqWEqm/sx/PoSa/r3VzUZWh9bKC8Unlw28Cq6tV1pOpVeMpNtt7W9bZE9R1G2Pbjy+f0cepswtqPIAIEjwTfQS5Pdp3nXWuWKp+S2y45bt5GLiul3zWjZl1c5vuis/wBcS1aVNUUqdNYKKSS7kskS3TdPul3JcLj9nXpa8vcz0ACeJEAAAAAAAAAAAAAAAAAAAAAAAAHxvDWz6RfTe++R0+Q0H06i6WHZhk/XLdiarrVVBzZ4nNQjlkZ0ovvnms3Tfw4Yxh598uP2SOMAVOybsk5S5ZDyk5PLABINDrl5zre/rL4dLBv5pdlfl7vMzVW7JqEfZmEXJ4RKtEbl5qoqdVfEqYSl8q7Mf72s7oBbK61XFRj6JiMVFYQABsPQAAAAAAAAAAAAAOdet/ULnX/lS6WyK1yfDZvZ5lOMFmTwjDaSyzohPHIrm99NK14Y07N8KHk+k98tnAlOhdb31khjnGU0/wDU39mjlq1kLbNkPxyaYXxnLajugA7DeAAAat5XhG66U7VXyistsnsS3sqm3WyV4VJ2mu8ZSeL8u5LyS1Hb0yv3nOryag/h0m1/OeTfDJcSOlc1+p7s9seF9kZqLd8sLhAAEccx6pUnWkqdNYuTSS729SRa9y3YroowssM0sZPxSfWf97EiJaB3P7+bvGqujDVDzlhrfBP6k7J7ptG2PcfL4/RIaWvC3MAAljsAAAAAAAAAABr228KV3R97a5qK883uWbMNpLLMN45Ng07xvejdUfbtc0u5ZylujmyI3vp7KtjSuxeyvHLXJ7o5L6kVrVpWiTqVm5Sebbxb4si7+pRj4r8v8+jks1SXiPkkl76c1bXjTu9e7j35zfHKP38yMzm6jcpttvNvW3xPgIW26drzN5OGc5TeWwTX/Dy14qtZHscZrivZl9okKOzohbeR2qn7WU8YP/N1fql6m3R2bLov++T3TLbNMs4AFqJcEe0xvzmulyeg/iVE0u+EcnL8L/g7VttkbBTlaa7wjFYv9Lz2FU3neEr0qztVbOT1LwrYluI7X6ntQ2x5f0c2ot2RwuWaoAK4RgMtkssrbOFnoLGU2kv3+eBiJroFc/sqV51lnjGnu7UvxwZv09LusUf7g2Vw3ywSm7rDG7aULLRygsN72vi9ZsgFsSSWES6WPAABkyAAAAAAAAAQy+dPPYcqF2R1rFOc1ls1Q/foRC1Wudtk61pk5Se1vH/o6elt38gtVTDq1OnH/N1v6sTjlV1VtspuM3w/8ERbOTk1IAA5TUAAAD7CbptThmmmvJrWj4AC3rttivClTtMO3FPc9q9TZIl/h/ePvKdSwzzg/aj/ABln9f8AcdLSq/OZ6OFJ/EqYqHl3y4fdotVeoi6FbL8EvGxdveyN6bX5yyfIKD6FN9LDtT7ty++4i4bx1sFautds3NkVObnLLAANR5Ni7rDK8qsLLSzm8Ny2vgsWW1ZbPGyQjQorCMUktyIroFdPu4yvGqtcsYw/ius+L1cCXli6dRsr3vl/RJaavbHc/YABJHUAAAAAAAAAAAARvTi6+W0OU010qOL3wfW/D4MrwuWcFUThNYprBrvTzKovq7XdNepZXknjF98Xrj+uBBdTpxJWL3yR+qhh7kaIAIg4wAAAAADpaPXnzTaKdon1erP+L1N4eWp8DHfV6yvitK01MsorwxWS/O9miDZ3ZbO36zk9bnt2+gADWeQbN22CV51YWWlnN4Y9yzb4I1ic6BXT7qErxqrXPow/is3xf28zo01PesUfXv8ARsqhvlglVms8bLCNCisIxSSXktRkALWljwTAABkAAAAAAAAAAAAAiunl1copxt9NdKnql5wf6f3ZKjxXoq0RlRqrGMk013p6mab6lbW4M8WQ3xcSmwbN52B3ZVqWWp2Hgn3rOL4o1ipSTi8MhmsPDAAMAAAAAAAAAA3Lou2V7VoWWn2n0n4YrrP0/BbFCirPGNGksIxSSXclqRG9B7n5HSdtqrp1cvKGz1z9CTlj6fR269z5f0Semr2xy+WAASJ0gAAAAAAAAAAAAAAAAAEO0/uv2owvGmtcehPc+q/XVxRCS4LdY42+nOzVcpxa3dz4Z8Co7RQdmlKjV60W4vengV7qVOyzevf2RuqhiW78mMAEYcoAAAAAB7ouMZRdZNxxWKTwbW1J7DoXFdnPNojQisIYuUvlgnjhj6Lic2MXNqMVi3qSW17CzNFri5mpY1f/AGTwc/l7o8Puzs0dDunh8Ln/AIbqa98vg7MYqCUY6ksvI+gFoJYAAAAAAAAAAAAAAAAAAAAAFead3fyWurTBaqqxf8o4J/TBlhnB00sHLbNKcetSamty1S+jfocetq7lL+PJovhugytgAVcigAAAAS/RPRN1mrdeMejnCD7XdKS7u5bfvuppldLbE9wg5vCM2hmjTp4XlbVr/wDnF7Pna+3qTIAtFFMaYbYktXBQWEAAbj2AAAAAAAAAAAAAAAAAAAAADzUpqqnTmsU0013p6megAVHet3SuqrOy1ey9T8Uey/Q1C1b6uGlfcVG0LCS6sl1o/teRXl63LzZN0fb9rBrX7OH5ZWdVo5UvK/iRdtLg8rg5pks9nna5KjZ4uUnkksWSm5tCYW1Ktaajw7oxS/qbf2Jfd91Urrj7uxwUe97Zb5PWzZR06dnmXhGa9NKXl+ER/R7QuNjwtN5YSmtajnGG/wAT+m8lYBO1UwqjtgiQhBQWEAAbT2AAAAAAAAAAAAAAAAAAAAAf/9k="/>
          <p:cNvSpPr>
            <a:spLocks noChangeAspect="1" noChangeArrowheads="1"/>
          </p:cNvSpPr>
          <p:nvPr/>
        </p:nvSpPr>
        <p:spPr bwMode="auto">
          <a:xfrm>
            <a:off x="155575" y="-1081088"/>
            <a:ext cx="19621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data:image/jpeg;base64,/9j/4AAQSkZJRgABAQAAAQABAAD/2wCEAAkGBhEGERAIBxQUFRMSFBIWFBgVFRcWFxAWGBYVFBQWFxIXHCYeGh8nGxUYIC8gLycpLCwsFSAxNTAqNSYrLCkBCQoKDgwOGg8PGSwkHyUsLDUyKiwpLCwsNSotLC0tNSk1LCwpLCkqLDUtKSwsLCksLCksLywsKSksLCwsNSwpLP/AABEIAO0AzgMBIgACEQEDEQH/xAAbAAEAAgMBAQAAAAAAAAAAAAAABgcDBAUCAf/EAD0QAAIBAQQFCQgBAgYDAAAAAAABAgMEBRExBiFBcYEUFSIyQlFSYZESEyNiobHB0XKi8AeCkrLh8SQzQ//EABoBAQACAwEAAAAAAAAAAAAAAAAFBgEDBAL/xAAoEQACAgEDBAICAgMAAAAAAAAAAQIDEQQSMQUTIUFhsVFxMvCBodH/2gAMAwEAAhEDEQA/ALxAAAAAAAAAAAAAAAAAAAAAAAAAAAAAAANS8L1o3Wvbtk1HuW17orWzEpKKy2YbS8s2zFabVCxxdW0yUYrbJ4ENvTT+U8YXZHBeKet8IZLjjuIra7bUt0ve2qUpPvbxw3LYRl3UoR8Q8v8A0cs9VFfx8k0vTT6FLGF2x9t+KWqPBZv6GfRilVvaMrxvWTkpaqcXqiljrkorVmsMfJ95DLkuqV8Vo2aGWcn4YrN/jey1qNJUIxpUlhGKSS7ktSPOklZqJdyx+FwvWTFLlY90uD2ACWOwAAAAAAAAAAAAAAAAAAAAAAAAGhe190rlip2tvGWPspLFywzwN8rHSy8+c7TNxfRp9CPDrPi8fRHHrNR2K8rlmm6ztxyuTdvTTqta8YWJe6j35zfHJf3rI3UqyrN1KrbbzbeLfFnkFcsuna8zeSLlOU+WACQaG3JznV5RWXw6WDfzS7K/L4d5iqt2TUI+xCLk8IlOiNyc1UfeVV8Spg5fKuzH872d4AtldarioR9ExGKisIAA2HoAAAAAAAAAAAAAAAAAAAAAAAA5Gk9780UJTh159GG97eC1+hV529Lb351ruNN9CnjGPm+1Li/okcQrGuv7tnjhEVfZvl8IAA4jQZLPZ5WqcaFFYyk0kvNlrXRdkbppQstLYuk/FJ5sjegly+wnedda3iqe7KUuOXr3kxLB07T7I9x8v6JHTV7VufsAAlDrAAAAAAAAAAAAAAAAAAAAAAAABxNLb35qoNU306mMY+XilwX1aO03hrZV+k18c8V5VIdSHRhuWb4vX6HDrr+1X45Zovs2R+WckAFZIoG/cd1O+a0bNHLOb8MVn+uJoFl6JXLzTRU6q+JUwlL5V2Y8Pu2dej0/esw+Fybqa98vg7NKkqEY0qSwUUkktiWpI9gFpJYAAAAAAAAAAAAAAAAAAAAAAAAAGK1WmNjhKvXeEYptvyRhvHlgj2m988hpcjovp1U8flhk/XL1K+Nq9LwlelWdqq9p6l4VsXoapVdVf3rHL16Ii2zfLIAMtls0rZONnoLGUmkt7OZLPhGo7uhly841eU1l8Ok0/wCU84rhn6FimndN2xuqlCy0uytb8UnmzcLVpKOzWl79ktTXsjgAA6jcAAAAAAAAAAAAAAAAAAAAAAAACEad317bV2UHqWEqm/sx/PoSa/r3VzUZWh9bKC8Unlw28Cq6tV1pOpVeMpNtt7W9bZE9R1G2Pbjy+f0cepswtqPIAIEjwTfQS5Pdp3nXWuWKp+S2y45bt5GLiul3zWjZl1c5vuis/wBcS1aVNUUqdNYKKSS7kskS3TdPul3JcLj9nXpa8vcz0ACeJEAAAAAAAAAAAAAAAAAAAAAAAAHxvDWz6RfTe++R0+Q0H06i6WHZhk/XLdiarrVVBzZ4nNQjlkZ0ovvnms3Tfw4Yxh598uP2SOMAVOybsk5S5ZDyk5PLABINDrl5zre/rL4dLBv5pdlfl7vMzVW7JqEfZmEXJ4RKtEbl5qoqdVfEqYSl8q7Mf72s7oBbK61XFRj6JiMVFYQABsPQAAAAAAAAAAAAAOdet/ULnX/lS6WyK1yfDZvZ5lOMFmTwjDaSyzohPHIrm99NK14Y07N8KHk+k98tnAlOhdb31khjnGU0/wDU39mjlq1kLbNkPxyaYXxnLajugA7DeAAAat5XhG66U7VXyistsnsS3sqm3WyV4VJ2mu8ZSeL8u5LyS1Hb0yv3nOryag/h0m1/OeTfDJcSOlc1+p7s9seF9kZqLd8sLhAAEccx6pUnWkqdNYuTSS729SRa9y3YroowssM0sZPxSfWf97EiJaB3P7+bvGqujDVDzlhrfBP6k7J7ptG2PcfL4/RIaWvC3MAAljsAAAAAAAAAABr228KV3R97a5qK883uWbMNpLLMN45Ng07xvejdUfbtc0u5ZylujmyI3vp7KtjSuxeyvHLXJ7o5L6kVrVpWiTqVm5Sebbxb4si7+pRj4r8v8+jks1SXiPkkl76c1bXjTu9e7j35zfHKP38yMzm6jcpttvNvW3xPgIW26drzN5OGc5TeWwTX/Dy14qtZHscZrivZl9okKOzohbeR2qn7WU8YP/N1fql6m3R2bLov++T3TLbNMs4AFqJcEe0xvzmulyeg/iVE0u+EcnL8L/g7VttkbBTlaa7wjFYv9Lz2FU3neEr0qztVbOT1LwrYluI7X6ntQ2x5f0c2ot2RwuWaoAK4RgMtkssrbOFnoLGU2kv3+eBiJroFc/sqV51lnjGnu7UvxwZv09LusUf7g2Vw3ywSm7rDG7aULLRygsN72vi9ZsgFsSSWES6WPAABkyAAAAAAAAAQy+dPPYcqF2R1rFOc1ls1Q/foRC1Wudtk61pk5Se1vH/o6elt38gtVTDq1OnH/N1v6sTjlV1VtspuM3w/8ERbOTk1IAA5TUAAAD7CbptThmmmvJrWj4AC3rttivClTtMO3FPc9q9TZIl/h/ePvKdSwzzg/aj/ABln9f8AcdLSq/OZ6OFJ/EqYqHl3y4fdotVeoi6FbL8EvGxdveyN6bX5yyfIKD6FN9LDtT7ty++4i4bx1sFautds3NkVObnLLAANR5Ni7rDK8qsLLSzm8Ny2vgsWW1ZbPGyQjQorCMUktyIroFdPu4yvGqtcsYw/ius+L1cCXli6dRsr3vl/RJaavbHc/YABJHUAAAAAAAAAAAARvTi6+W0OU010qOL3wfW/D4MrwuWcFUThNYprBrvTzKovq7XdNepZXknjF98Xrj+uBBdTpxJWL3yR+qhh7kaIAIg4wAAAAADpaPXnzTaKdon1erP+L1N4eWp8DHfV6yvitK01MsorwxWS/O9miDZ3ZbO36zk9bnt2+gADWeQbN22CV51YWWlnN4Y9yzb4I1ic6BXT7qErxqrXPow/is3xf28zo01PesUfXv8ARsqhvlglVms8bLCNCisIxSSXktRkALWljwTAABkAAAAAAAAAAAAAiunl1copxt9NdKnql5wf6f3ZKjxXoq0RlRqrGMk013p6mab6lbW4M8WQ3xcSmwbN52B3ZVqWWp2Hgn3rOL4o1ipSTi8MhmsPDAAMAAAAAAAAAA3Lou2V7VoWWn2n0n4YrrP0/BbFCirPGNGksIxSSXclqRG9B7n5HSdtqrp1cvKGz1z9CTlj6fR269z5f0Semr2xy+WAASJ0gAAAAAAAAAAAAAAAAAEO0/uv2owvGmtcehPc+q/XVxRCS4LdY42+nOzVcpxa3dz4Z8Co7RQdmlKjV60W4vengV7qVOyzevf2RuqhiW78mMAEYcoAAAAAB7ouMZRdZNxxWKTwbW1J7DoXFdnPNojQisIYuUvlgnjhj6Lic2MXNqMVi3qSW17CzNFri5mpY1f/AGTwc/l7o8Puzs0dDunh8Ln/AIbqa98vg7MYqCUY6ksvI+gFoJYAAAAAAAAAAAAAAAAAAAAAFead3fyWurTBaqqxf8o4J/TBlhnB00sHLbNKcetSamty1S+jfocetq7lL+PJovhugytgAVcigAAAAS/RPRN1mrdeMejnCD7XdKS7u5bfvuppldLbE9wg5vCM2hmjTp4XlbVr/wDnF7Pna+3qTIAtFFMaYbYktXBQWEAAbj2AAAAAAAAAAAAAAAAAAAAADzUpqqnTmsU0013p6megAVHet3SuqrOy1ey9T8Uey/Q1C1b6uGlfcVG0LCS6sl1o/teRXl63LzZN0fb9rBrX7OH5ZWdVo5UvK/iRdtLg8rg5pks9nna5KjZ4uUnkksWSm5tCYW1Ktaajw7oxS/qbf2Jfd91Urrj7uxwUe97Zb5PWzZR06dnmXhGa9NKXl+ER/R7QuNjwtN5YSmtajnGG/wAT+m8lYBO1UwqjtgiQhBQWEAAbT2AAAAAAAAAAAAAAAAAAAAAf/9k="/>
          <p:cNvSpPr>
            <a:spLocks noChangeAspect="1" noChangeArrowheads="1"/>
          </p:cNvSpPr>
          <p:nvPr/>
        </p:nvSpPr>
        <p:spPr bwMode="auto">
          <a:xfrm>
            <a:off x="307975" y="-928688"/>
            <a:ext cx="19621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267200"/>
            <a:ext cx="196215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798386"/>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381000"/>
            <a:ext cx="7772400" cy="6247864"/>
          </a:xfrm>
          <a:prstGeom prst="rect">
            <a:avLst/>
          </a:prstGeom>
          <a:noFill/>
        </p:spPr>
        <p:txBody>
          <a:bodyPr wrap="square" rtlCol="0">
            <a:spAutoFit/>
          </a:bodyPr>
          <a:lstStyle/>
          <a:p>
            <a:r>
              <a:rPr lang="en-US" sz="2000" dirty="0" smtClean="0"/>
              <a:t>History of Distance Learning:</a:t>
            </a:r>
          </a:p>
          <a:p>
            <a:endParaRPr lang="en-US" sz="2000" dirty="0" smtClean="0"/>
          </a:p>
          <a:p>
            <a:r>
              <a:rPr lang="en-US" sz="2000" dirty="0" smtClean="0"/>
              <a:t>Late 1800’s </a:t>
            </a:r>
            <a:r>
              <a:rPr lang="en-US" sz="2000" dirty="0" smtClean="0"/>
              <a:t>– </a:t>
            </a:r>
            <a:r>
              <a:rPr lang="en-US" sz="2000" dirty="0" smtClean="0"/>
              <a:t>introduction of a large correspondence program through the University of Chicago (this was an early attempt to bring a standard level of education to the masses, not just the elite)</a:t>
            </a:r>
            <a:endParaRPr lang="en-US" sz="2000" dirty="0" smtClean="0"/>
          </a:p>
          <a:p>
            <a:r>
              <a:rPr lang="en-US" sz="2000" dirty="0" smtClean="0"/>
              <a:t>1920’s – saw the development of the use of the radio to transmit lessons for distance education (i.e. Wisconsin’s School of the Air)</a:t>
            </a:r>
          </a:p>
          <a:p>
            <a:r>
              <a:rPr lang="en-US" sz="2000" dirty="0" smtClean="0"/>
              <a:t>1950’s – television provides yet another medium with which instructors can deliver distance instruction through recorded lessons distributed with course packages</a:t>
            </a:r>
            <a:endParaRPr lang="en-US" sz="2000" dirty="0" smtClean="0"/>
          </a:p>
          <a:p>
            <a:r>
              <a:rPr lang="en-US" sz="2000" dirty="0" smtClean="0"/>
              <a:t>1970 – the Open University is established in Britain, providing many options and courses for learners at a distance</a:t>
            </a:r>
            <a:endParaRPr lang="en-US" sz="2000" dirty="0" smtClean="0"/>
          </a:p>
          <a:p>
            <a:r>
              <a:rPr lang="en-US" sz="2000" dirty="0" smtClean="0"/>
              <a:t>1980’s </a:t>
            </a:r>
            <a:r>
              <a:rPr lang="en-US" sz="2000" dirty="0" smtClean="0"/>
              <a:t>– </a:t>
            </a:r>
            <a:r>
              <a:rPr lang="en-US" sz="2000" dirty="0" smtClean="0"/>
              <a:t>technology is first integrated into distance learning in order to provide instruction more effectively.</a:t>
            </a:r>
          </a:p>
          <a:p>
            <a:endParaRPr lang="en-US" sz="2000" dirty="0"/>
          </a:p>
          <a:p>
            <a:r>
              <a:rPr lang="en-US" sz="2000" dirty="0" smtClean="0"/>
              <a:t>Up until this point, distance education was mostly asynchronous, independent study for students who would work through materials at their own pace with sporadic support from either the instructor or peers taking the same course.</a:t>
            </a:r>
          </a:p>
          <a:p>
            <a:endParaRPr lang="en-US" sz="2000" dirty="0"/>
          </a:p>
        </p:txBody>
      </p:sp>
    </p:spTree>
    <p:extLst>
      <p:ext uri="{BB962C8B-B14F-4D97-AF65-F5344CB8AC3E}">
        <p14:creationId xmlns:p14="http://schemas.microsoft.com/office/powerpoint/2010/main" val="3810532972"/>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39455" y="457200"/>
            <a:ext cx="8229600" cy="6070893"/>
          </a:xfrm>
          <a:prstGeom prst="rect">
            <a:avLst/>
          </a:prstGeom>
          <a:noFill/>
        </p:spPr>
        <p:txBody>
          <a:bodyPr wrap="square" rtlCol="0">
            <a:spAutoFit/>
          </a:bodyPr>
          <a:lstStyle/>
          <a:p>
            <a:r>
              <a:rPr lang="en-US" sz="2000" dirty="0"/>
              <a:t>1990’s – </a:t>
            </a:r>
            <a:r>
              <a:rPr lang="en-US" sz="2000" dirty="0" smtClean="0"/>
              <a:t>saw a huge </a:t>
            </a:r>
            <a:r>
              <a:rPr lang="en-US" sz="2000" dirty="0"/>
              <a:t>increase in demand and use of distance education</a:t>
            </a:r>
          </a:p>
          <a:p>
            <a:r>
              <a:rPr lang="en-US" sz="2000" dirty="0"/>
              <a:t>1998 – </a:t>
            </a:r>
            <a:r>
              <a:rPr lang="en-US" sz="2000" dirty="0" smtClean="0"/>
              <a:t>the </a:t>
            </a:r>
            <a:r>
              <a:rPr lang="en-US" sz="2000" dirty="0"/>
              <a:t>Bipartisan Web-based Education Commission (U.S.) was created to investigate the potential use of the internet for distance education</a:t>
            </a:r>
          </a:p>
          <a:p>
            <a:r>
              <a:rPr lang="en-US" sz="2000" dirty="0"/>
              <a:t>2001 – </a:t>
            </a:r>
            <a:r>
              <a:rPr lang="en-US" sz="2000" dirty="0" smtClean="0"/>
              <a:t>the Internet </a:t>
            </a:r>
            <a:r>
              <a:rPr lang="en-US" sz="2000" dirty="0"/>
              <a:t>Equity and Education Act opened the door for fully online instruction for credit throughout the U.S</a:t>
            </a:r>
            <a:r>
              <a:rPr lang="en-US" sz="2000" dirty="0" smtClean="0"/>
              <a:t>. by removing restrictions regarding minimal face to face class time limits and the use of student loans for online educational offerings</a:t>
            </a:r>
          </a:p>
          <a:p>
            <a:endParaRPr lang="en-US" sz="2000" dirty="0"/>
          </a:p>
          <a:p>
            <a:r>
              <a:rPr lang="en-US" sz="2000" dirty="0" smtClean="0"/>
              <a:t>Present </a:t>
            </a:r>
            <a:r>
              <a:rPr lang="en-US" sz="2000" dirty="0"/>
              <a:t>day – online learning provides opportunities for synchronous activities in an online environment where students can choose their courses, work through them at their own pace with or without the support of a cohort, attend live classes fully </a:t>
            </a:r>
            <a:r>
              <a:rPr lang="en-US" sz="2000" dirty="0" smtClean="0"/>
              <a:t>online, chat or video conference with their instructors and peers, connect outside of regular class time for support or to complete project work, create projects and work through assignments to hand in online </a:t>
            </a:r>
            <a:r>
              <a:rPr lang="en-US" sz="2000" dirty="0"/>
              <a:t>and work </a:t>
            </a:r>
            <a:r>
              <a:rPr lang="en-US" sz="2000" dirty="0" smtClean="0"/>
              <a:t>through an entire program without having to set foot on an actual campus. Distance </a:t>
            </a:r>
            <a:r>
              <a:rPr lang="en-US" sz="2000" dirty="0"/>
              <a:t>learning is no longer restricted by issues such as timing, </a:t>
            </a:r>
            <a:r>
              <a:rPr lang="en-US" sz="2000" dirty="0" smtClean="0"/>
              <a:t>distance, costs </a:t>
            </a:r>
            <a:r>
              <a:rPr lang="en-US" sz="2000" dirty="0"/>
              <a:t>of communication or delayed access to learning materials</a:t>
            </a:r>
          </a:p>
          <a:p>
            <a:endParaRPr lang="en-US" dirty="0"/>
          </a:p>
          <a:p>
            <a:r>
              <a:rPr lang="en-US" sz="1050" dirty="0"/>
              <a:t>(</a:t>
            </a:r>
            <a:r>
              <a:rPr lang="en-US" sz="1050" dirty="0">
                <a:hlinkClick r:id="rId2"/>
              </a:rPr>
              <a:t>Distance Education, Chapter 14, Charlotte </a:t>
            </a:r>
            <a:r>
              <a:rPr lang="en-US" sz="1050" dirty="0" err="1">
                <a:hlinkClick r:id="rId2"/>
              </a:rPr>
              <a:t>Gunawardena</a:t>
            </a:r>
            <a:r>
              <a:rPr lang="en-US" sz="1050" dirty="0">
                <a:hlinkClick r:id="rId2"/>
              </a:rPr>
              <a:t> and Marina </a:t>
            </a:r>
            <a:r>
              <a:rPr lang="en-US" sz="1050" dirty="0" err="1" smtClean="0">
                <a:hlinkClick r:id="rId2"/>
              </a:rPr>
              <a:t>McIsaac</a:t>
            </a:r>
            <a:r>
              <a:rPr lang="en-US" sz="1050" dirty="0" smtClean="0"/>
              <a:t>, p356/7)</a:t>
            </a:r>
            <a:endParaRPr lang="en-US" sz="1050" dirty="0"/>
          </a:p>
        </p:txBody>
      </p:sp>
    </p:spTree>
    <p:extLst>
      <p:ext uri="{BB962C8B-B14F-4D97-AF65-F5344CB8AC3E}">
        <p14:creationId xmlns:p14="http://schemas.microsoft.com/office/powerpoint/2010/main" val="121573293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SKYDRIVE\viu\oldt_501\topic_5\Pecha_Kucha\longro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4852"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0748" y="731666"/>
            <a:ext cx="7772400" cy="2862322"/>
          </a:xfrm>
          <a:prstGeom prst="rect">
            <a:avLst/>
          </a:prstGeom>
        </p:spPr>
        <p:txBody>
          <a:bodyPr wrap="square">
            <a:spAutoFit/>
          </a:bodyPr>
          <a:lstStyle/>
          <a:p>
            <a:r>
              <a:rPr lang="en-CA" dirty="0">
                <a:solidFill>
                  <a:schemeClr val="bg1"/>
                </a:solidFill>
              </a:rPr>
              <a:t>Transactional distance </a:t>
            </a:r>
            <a:r>
              <a:rPr lang="en-CA" dirty="0" smtClean="0">
                <a:solidFill>
                  <a:schemeClr val="bg1"/>
                </a:solidFill>
              </a:rPr>
              <a:t>defines </a:t>
            </a:r>
            <a:r>
              <a:rPr lang="en-CA" dirty="0">
                <a:solidFill>
                  <a:schemeClr val="bg1"/>
                </a:solidFill>
              </a:rPr>
              <a:t>distance </a:t>
            </a:r>
            <a:r>
              <a:rPr lang="en-CA" dirty="0" smtClean="0">
                <a:solidFill>
                  <a:schemeClr val="bg1"/>
                </a:solidFill>
              </a:rPr>
              <a:t>not </a:t>
            </a:r>
            <a:r>
              <a:rPr lang="en-CA" dirty="0">
                <a:solidFill>
                  <a:schemeClr val="bg1"/>
                </a:solidFill>
              </a:rPr>
              <a:t>as a geographical phenomenon but as a pedagogical </a:t>
            </a:r>
            <a:r>
              <a:rPr lang="en-CA" dirty="0" smtClean="0">
                <a:solidFill>
                  <a:schemeClr val="bg1"/>
                </a:solidFill>
              </a:rPr>
              <a:t>phenomenon… Distance </a:t>
            </a:r>
            <a:r>
              <a:rPr lang="en-CA" dirty="0">
                <a:solidFill>
                  <a:schemeClr val="bg1"/>
                </a:solidFill>
              </a:rPr>
              <a:t>is determined by the amount of dialog which occurs between the learner and the instructor, and the amount of structure which exists in the design of the course. (</a:t>
            </a:r>
            <a:r>
              <a:rPr lang="en-CA" dirty="0" err="1">
                <a:solidFill>
                  <a:schemeClr val="bg1"/>
                </a:solidFill>
              </a:rPr>
              <a:t>Gunawardena</a:t>
            </a:r>
            <a:r>
              <a:rPr lang="en-CA" dirty="0">
                <a:solidFill>
                  <a:schemeClr val="bg1"/>
                </a:solidFill>
              </a:rPr>
              <a:t> and </a:t>
            </a:r>
            <a:r>
              <a:rPr lang="en-CA" dirty="0" err="1">
                <a:solidFill>
                  <a:schemeClr val="bg1"/>
                </a:solidFill>
              </a:rPr>
              <a:t>McIsaac</a:t>
            </a:r>
            <a:r>
              <a:rPr lang="en-CA" dirty="0">
                <a:solidFill>
                  <a:schemeClr val="bg1"/>
                </a:solidFill>
              </a:rPr>
              <a:t> p361)</a:t>
            </a:r>
            <a:endParaRPr lang="en-US" dirty="0">
              <a:solidFill>
                <a:schemeClr val="bg1"/>
              </a:solidFill>
            </a:endParaRPr>
          </a:p>
          <a:p>
            <a:r>
              <a:rPr lang="en-CA" dirty="0">
                <a:solidFill>
                  <a:schemeClr val="bg1"/>
                </a:solidFill>
              </a:rPr>
              <a:t> </a:t>
            </a:r>
            <a:endParaRPr lang="en-US" dirty="0">
              <a:solidFill>
                <a:schemeClr val="bg1"/>
              </a:solidFill>
            </a:endParaRPr>
          </a:p>
          <a:p>
            <a:r>
              <a:rPr lang="en-CA" i="1" dirty="0">
                <a:solidFill>
                  <a:schemeClr val="bg1"/>
                </a:solidFill>
              </a:rPr>
              <a:t>i.e. just because you are physically in the same room </a:t>
            </a:r>
            <a:r>
              <a:rPr lang="en-CA" i="1" dirty="0" smtClean="0">
                <a:solidFill>
                  <a:schemeClr val="bg1"/>
                </a:solidFill>
              </a:rPr>
              <a:t>does </a:t>
            </a:r>
            <a:r>
              <a:rPr lang="en-CA" i="1" dirty="0">
                <a:solidFill>
                  <a:schemeClr val="bg1"/>
                </a:solidFill>
              </a:rPr>
              <a:t>not mean that you are make a connection with the students. Many times you will see students texting, talking with friends may even have a deck of cards. The students might as well not be in the classroom.</a:t>
            </a:r>
            <a:endParaRPr lang="en-US" i="1" dirty="0">
              <a:solidFill>
                <a:schemeClr val="bg1"/>
              </a:solidFill>
            </a:endParaRPr>
          </a:p>
        </p:txBody>
      </p:sp>
    </p:spTree>
    <p:extLst>
      <p:ext uri="{BB962C8B-B14F-4D97-AF65-F5344CB8AC3E}">
        <p14:creationId xmlns:p14="http://schemas.microsoft.com/office/powerpoint/2010/main" val="3162261342"/>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SKYDRIVE\viu\oldt_501\topic_5\Pecha_Kucha\holdinghan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62000" y="4876800"/>
            <a:ext cx="7772400" cy="1625262"/>
          </a:xfrm>
          <a:prstGeom prst="round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914400" y="5029200"/>
            <a:ext cx="7848600" cy="1477328"/>
          </a:xfrm>
          <a:prstGeom prst="rect">
            <a:avLst/>
          </a:prstGeom>
        </p:spPr>
        <p:txBody>
          <a:bodyPr wrap="square">
            <a:spAutoFit/>
          </a:bodyPr>
          <a:lstStyle/>
          <a:p>
            <a:r>
              <a:rPr lang="en-CA" dirty="0"/>
              <a:t>One of the big complaints about online studies is the lack of interactions. </a:t>
            </a:r>
            <a:endParaRPr lang="en-CA" dirty="0" smtClean="0"/>
          </a:p>
          <a:p>
            <a:endParaRPr lang="en-CA" dirty="0" smtClean="0"/>
          </a:p>
          <a:p>
            <a:r>
              <a:rPr lang="en-CA" dirty="0" smtClean="0"/>
              <a:t>According </a:t>
            </a:r>
            <a:r>
              <a:rPr lang="en-CA" dirty="0"/>
              <a:t>to Anderson interactions can even be simulated (Anderson p55)</a:t>
            </a:r>
            <a:endParaRPr lang="en-US" dirty="0"/>
          </a:p>
          <a:p>
            <a:endParaRPr lang="en-CA" dirty="0" smtClean="0"/>
          </a:p>
          <a:p>
            <a:r>
              <a:rPr lang="en-CA" dirty="0" smtClean="0"/>
              <a:t>Before </a:t>
            </a:r>
            <a:r>
              <a:rPr lang="en-CA" dirty="0"/>
              <a:t>we criticize we need to determine what are meaningful interactions?</a:t>
            </a:r>
            <a:endParaRPr lang="en-US" dirty="0"/>
          </a:p>
        </p:txBody>
      </p:sp>
    </p:spTree>
    <p:extLst>
      <p:ext uri="{BB962C8B-B14F-4D97-AF65-F5344CB8AC3E}">
        <p14:creationId xmlns:p14="http://schemas.microsoft.com/office/powerpoint/2010/main" val="215308309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57200"/>
            <a:ext cx="10215141" cy="7315199"/>
          </a:xfrm>
          <a:prstGeom prst="rect">
            <a:avLst/>
          </a:prstGeom>
        </p:spPr>
      </p:pic>
      <p:sp>
        <p:nvSpPr>
          <p:cNvPr id="5" name="Rectangle 4"/>
          <p:cNvSpPr/>
          <p:nvPr/>
        </p:nvSpPr>
        <p:spPr>
          <a:xfrm>
            <a:off x="34636" y="6581000"/>
            <a:ext cx="10215140" cy="276999"/>
          </a:xfrm>
          <a:prstGeom prst="rect">
            <a:avLst/>
          </a:prstGeom>
        </p:spPr>
        <p:txBody>
          <a:bodyPr wrap="square">
            <a:spAutoFit/>
          </a:bodyPr>
          <a:lstStyle/>
          <a:p>
            <a:pPr algn="ctr"/>
            <a:r>
              <a:rPr lang="en-US" sz="1200" dirty="0">
                <a:solidFill>
                  <a:srgbClr val="002060"/>
                </a:solidFill>
              </a:rPr>
              <a:t>http://www.flickr.com/photos/a-lish147/5021241570/sizes/m/in/photostream</a:t>
            </a:r>
            <a:r>
              <a:rPr lang="en-US" sz="1200" dirty="0">
                <a:solidFill>
                  <a:schemeClr val="accent5">
                    <a:lumMod val="60000"/>
                    <a:lumOff val="40000"/>
                  </a:schemeClr>
                </a:solidFill>
              </a:rPr>
              <a:t>/</a:t>
            </a:r>
          </a:p>
        </p:txBody>
      </p:sp>
      <p:sp>
        <p:nvSpPr>
          <p:cNvPr id="6" name="Rounded Rectangle 5"/>
          <p:cNvSpPr/>
          <p:nvPr/>
        </p:nvSpPr>
        <p:spPr>
          <a:xfrm>
            <a:off x="6359236" y="1524000"/>
            <a:ext cx="2132516" cy="2667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can’t imagine teaching online…….</a:t>
            </a:r>
            <a:endParaRPr lang="en-US" sz="2800" dirty="0"/>
          </a:p>
        </p:txBody>
      </p:sp>
      <p:sp>
        <p:nvSpPr>
          <p:cNvPr id="8" name="TextBox 7"/>
          <p:cNvSpPr txBox="1"/>
          <p:nvPr/>
        </p:nvSpPr>
        <p:spPr>
          <a:xfrm>
            <a:off x="3959536" y="0"/>
            <a:ext cx="5102422" cy="707886"/>
          </a:xfrm>
          <a:prstGeom prst="rect">
            <a:avLst/>
          </a:prstGeom>
          <a:noFill/>
        </p:spPr>
        <p:txBody>
          <a:bodyPr wrap="none" rtlCol="0">
            <a:spAutoFit/>
          </a:bodyPr>
          <a:lstStyle/>
          <a:p>
            <a:r>
              <a:rPr lang="en-US" sz="4000" dirty="0" smtClean="0">
                <a:solidFill>
                  <a:srgbClr val="002060"/>
                </a:solidFill>
              </a:rPr>
              <a:t>Imagine….by Kris Sward</a:t>
            </a:r>
            <a:endParaRPr lang="en-US" sz="4000" dirty="0">
              <a:solidFill>
                <a:srgbClr val="002060"/>
              </a:solidFill>
            </a:endParaRPr>
          </a:p>
        </p:txBody>
      </p:sp>
    </p:spTree>
    <p:extLst>
      <p:ext uri="{BB962C8B-B14F-4D97-AF65-F5344CB8AC3E}">
        <p14:creationId xmlns:p14="http://schemas.microsoft.com/office/powerpoint/2010/main" val="102652305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449" y="648262"/>
            <a:ext cx="7696200" cy="1077218"/>
          </a:xfrm>
          <a:prstGeom prst="rect">
            <a:avLst/>
          </a:prstGeom>
        </p:spPr>
        <p:txBody>
          <a:bodyPr wrap="square">
            <a:spAutoFit/>
          </a:bodyPr>
          <a:lstStyle/>
          <a:p>
            <a:r>
              <a:rPr lang="en-CA" dirty="0"/>
              <a:t>Interactions occur when objects and events mutually influence one another </a:t>
            </a:r>
            <a:r>
              <a:rPr lang="en-CA" sz="1000" dirty="0"/>
              <a:t>(Anderson p55)</a:t>
            </a:r>
            <a:endParaRPr lang="en-US" sz="1000" dirty="0"/>
          </a:p>
          <a:p>
            <a:r>
              <a:rPr lang="en-CA" dirty="0"/>
              <a:t> </a:t>
            </a:r>
            <a:endParaRPr lang="en-US" dirty="0"/>
          </a:p>
          <a:p>
            <a:endParaRPr lang="en-US" dirty="0"/>
          </a:p>
        </p:txBody>
      </p:sp>
      <p:pic>
        <p:nvPicPr>
          <p:cNvPr id="4098" name="Picture 2" descr="http://citizenbrand.typepad.com/swenson/images/2007/05/23/rube_goldberg_machi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2" y="1676400"/>
            <a:ext cx="5429248" cy="2895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1600" y="4769584"/>
            <a:ext cx="6096000" cy="1354217"/>
          </a:xfrm>
          <a:prstGeom prst="rect">
            <a:avLst/>
          </a:prstGeom>
        </p:spPr>
        <p:txBody>
          <a:bodyPr wrap="square">
            <a:spAutoFit/>
          </a:bodyPr>
          <a:lstStyle/>
          <a:p>
            <a:r>
              <a:rPr lang="en-CA" dirty="0"/>
              <a:t>In the process of learning there are 3 types of interactions:  </a:t>
            </a:r>
          </a:p>
          <a:p>
            <a:pPr marL="285750" indent="-285750">
              <a:buFont typeface="Arial" pitchFamily="34" charset="0"/>
              <a:buChar char="•"/>
            </a:pPr>
            <a:r>
              <a:rPr lang="en-CA" dirty="0"/>
              <a:t>learner-content</a:t>
            </a:r>
          </a:p>
          <a:p>
            <a:pPr marL="285750" indent="-285750">
              <a:buFont typeface="Arial" pitchFamily="34" charset="0"/>
              <a:buChar char="•"/>
            </a:pPr>
            <a:r>
              <a:rPr lang="en-CA" dirty="0"/>
              <a:t>learner-instructor</a:t>
            </a:r>
          </a:p>
          <a:p>
            <a:pPr marL="285750" indent="-285750">
              <a:buFont typeface="Arial" pitchFamily="34" charset="0"/>
              <a:buChar char="•"/>
            </a:pPr>
            <a:r>
              <a:rPr lang="en-CA" dirty="0"/>
              <a:t>learner-learner</a:t>
            </a:r>
          </a:p>
          <a:p>
            <a:r>
              <a:rPr lang="en-CA" sz="1000" dirty="0"/>
              <a:t>(</a:t>
            </a:r>
            <a:r>
              <a:rPr lang="en-CA" sz="1000" dirty="0" err="1"/>
              <a:t>Gunawardena</a:t>
            </a:r>
            <a:r>
              <a:rPr lang="en-CA" sz="1000" dirty="0"/>
              <a:t> and </a:t>
            </a:r>
            <a:r>
              <a:rPr lang="en-CA" sz="1000" dirty="0" err="1"/>
              <a:t>McIsaac</a:t>
            </a:r>
            <a:r>
              <a:rPr lang="en-CA" sz="1000" dirty="0"/>
              <a:t> p362)</a:t>
            </a:r>
            <a:endParaRPr lang="en-US" sz="1000" dirty="0"/>
          </a:p>
        </p:txBody>
      </p:sp>
    </p:spTree>
    <p:extLst>
      <p:ext uri="{BB962C8B-B14F-4D97-AF65-F5344CB8AC3E}">
        <p14:creationId xmlns:p14="http://schemas.microsoft.com/office/powerpoint/2010/main" val="109840892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95" y="675359"/>
            <a:ext cx="10123454" cy="5466665"/>
          </a:xfrm>
          <a:prstGeom prst="rect">
            <a:avLst/>
          </a:prstGeom>
        </p:spPr>
      </p:pic>
      <p:sp>
        <p:nvSpPr>
          <p:cNvPr id="2" name="Rectangle 1"/>
          <p:cNvSpPr/>
          <p:nvPr/>
        </p:nvSpPr>
        <p:spPr>
          <a:xfrm>
            <a:off x="1608551" y="2755726"/>
            <a:ext cx="7086600" cy="2308324"/>
          </a:xfrm>
          <a:prstGeom prst="rect">
            <a:avLst/>
          </a:prstGeom>
        </p:spPr>
        <p:txBody>
          <a:bodyPr wrap="square">
            <a:spAutoFit/>
          </a:bodyPr>
          <a:lstStyle/>
          <a:p>
            <a:r>
              <a:rPr lang="en-CA" dirty="0">
                <a:solidFill>
                  <a:schemeClr val="accent5"/>
                </a:solidFill>
              </a:rPr>
              <a:t> </a:t>
            </a:r>
            <a:endParaRPr lang="en-US" dirty="0">
              <a:solidFill>
                <a:schemeClr val="accent5"/>
              </a:solidFill>
            </a:endParaRPr>
          </a:p>
          <a:p>
            <a:r>
              <a:rPr lang="en-CA" dirty="0"/>
              <a:t>How does this look in an online environment?</a:t>
            </a:r>
            <a:endParaRPr lang="en-US" dirty="0"/>
          </a:p>
          <a:p>
            <a:pPr lvl="0"/>
            <a:r>
              <a:rPr lang="en-CA" dirty="0"/>
              <a:t>Video tutorials</a:t>
            </a:r>
            <a:endParaRPr lang="en-US" dirty="0"/>
          </a:p>
          <a:p>
            <a:pPr lvl="0"/>
            <a:r>
              <a:rPr lang="en-CA" dirty="0"/>
              <a:t>Interactive simulations</a:t>
            </a:r>
            <a:endParaRPr lang="en-US" dirty="0"/>
          </a:p>
          <a:p>
            <a:pPr lvl="0"/>
            <a:r>
              <a:rPr lang="en-CA" dirty="0"/>
              <a:t>Self exploration</a:t>
            </a:r>
            <a:endParaRPr lang="en-US" dirty="0"/>
          </a:p>
          <a:p>
            <a:pPr lvl="0"/>
            <a:r>
              <a:rPr lang="en-CA" dirty="0"/>
              <a:t>Guided explorations</a:t>
            </a:r>
            <a:endParaRPr lang="en-US" dirty="0"/>
          </a:p>
          <a:p>
            <a:pPr lvl="0"/>
            <a:r>
              <a:rPr lang="en-CA" dirty="0"/>
              <a:t>Demonstration of knowledge(presentations, blogs, video projects, labs, </a:t>
            </a:r>
            <a:r>
              <a:rPr lang="en-CA" dirty="0" err="1"/>
              <a:t>etc</a:t>
            </a:r>
            <a:r>
              <a:rPr lang="en-CA" dirty="0"/>
              <a:t>)</a:t>
            </a:r>
            <a:endParaRPr lang="en-US" dirty="0"/>
          </a:p>
        </p:txBody>
      </p:sp>
      <p:sp>
        <p:nvSpPr>
          <p:cNvPr id="3" name="Rectangle 2"/>
          <p:cNvSpPr/>
          <p:nvPr/>
        </p:nvSpPr>
        <p:spPr>
          <a:xfrm>
            <a:off x="3011732" y="682666"/>
            <a:ext cx="3556679" cy="646331"/>
          </a:xfrm>
          <a:prstGeom prst="rect">
            <a:avLst/>
          </a:prstGeom>
        </p:spPr>
        <p:txBody>
          <a:bodyPr wrap="none">
            <a:spAutoFit/>
          </a:bodyPr>
          <a:lstStyle/>
          <a:p>
            <a:r>
              <a:rPr lang="en-CA" sz="3600" dirty="0"/>
              <a:t>Learner – </a:t>
            </a:r>
            <a:r>
              <a:rPr lang="en-CA" sz="3600" dirty="0" smtClean="0"/>
              <a:t>Content</a:t>
            </a:r>
            <a:endParaRPr lang="en-US" sz="3600" dirty="0"/>
          </a:p>
        </p:txBody>
      </p:sp>
      <p:sp>
        <p:nvSpPr>
          <p:cNvPr id="4" name="Rectangle 3"/>
          <p:cNvSpPr/>
          <p:nvPr/>
        </p:nvSpPr>
        <p:spPr>
          <a:xfrm>
            <a:off x="1600200" y="1676400"/>
            <a:ext cx="3767698" cy="1477328"/>
          </a:xfrm>
          <a:prstGeom prst="rect">
            <a:avLst/>
          </a:prstGeom>
        </p:spPr>
        <p:txBody>
          <a:bodyPr wrap="none">
            <a:spAutoFit/>
          </a:bodyPr>
          <a:lstStyle/>
          <a:p>
            <a:r>
              <a:rPr lang="en-CA" dirty="0"/>
              <a:t>How does this look in the classroom</a:t>
            </a:r>
            <a:r>
              <a:rPr lang="en-CA" dirty="0" smtClean="0"/>
              <a:t>?</a:t>
            </a:r>
          </a:p>
          <a:p>
            <a:r>
              <a:rPr lang="en-CA" dirty="0" smtClean="0"/>
              <a:t>Teacher guided discussion and lessons</a:t>
            </a:r>
          </a:p>
          <a:p>
            <a:r>
              <a:rPr lang="en-CA" dirty="0" smtClean="0"/>
              <a:t>Student lead Presentations</a:t>
            </a:r>
          </a:p>
          <a:p>
            <a:r>
              <a:rPr lang="en-CA" dirty="0" smtClean="0"/>
              <a:t>Explorations</a:t>
            </a:r>
          </a:p>
          <a:p>
            <a:endParaRPr lang="en-US" dirty="0">
              <a:solidFill>
                <a:schemeClr val="accent5"/>
              </a:solidFill>
            </a:endParaRPr>
          </a:p>
        </p:txBody>
      </p:sp>
      <p:sp>
        <p:nvSpPr>
          <p:cNvPr id="6" name="TextBox 5"/>
          <p:cNvSpPr txBox="1"/>
          <p:nvPr/>
        </p:nvSpPr>
        <p:spPr>
          <a:xfrm>
            <a:off x="1600200" y="6581001"/>
            <a:ext cx="5401607" cy="276999"/>
          </a:xfrm>
          <a:prstGeom prst="rect">
            <a:avLst/>
          </a:prstGeom>
          <a:noFill/>
        </p:spPr>
        <p:txBody>
          <a:bodyPr wrap="none" rtlCol="0">
            <a:spAutoFit/>
          </a:bodyPr>
          <a:lstStyle/>
          <a:p>
            <a:r>
              <a:rPr lang="en-US" sz="1200" dirty="0"/>
              <a:t>http://www.flickr.com/photos/donkeyhotey/5713922088/sizes/m/in/photostream/</a:t>
            </a:r>
            <a:endParaRPr lang="en-US" sz="1200" dirty="0"/>
          </a:p>
        </p:txBody>
      </p:sp>
    </p:spTree>
    <p:extLst>
      <p:ext uri="{BB962C8B-B14F-4D97-AF65-F5344CB8AC3E}">
        <p14:creationId xmlns:p14="http://schemas.microsoft.com/office/powerpoint/2010/main" val="1694608326"/>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14600" y="3124200"/>
            <a:ext cx="4188454" cy="369332"/>
          </a:xfrm>
          <a:prstGeom prst="rect">
            <a:avLst/>
          </a:prstGeom>
          <a:noFill/>
        </p:spPr>
        <p:txBody>
          <a:bodyPr wrap="none" rtlCol="0">
            <a:spAutoFit/>
          </a:bodyPr>
          <a:lstStyle/>
          <a:p>
            <a:r>
              <a:rPr lang="en-CA" dirty="0" smtClean="0">
                <a:solidFill>
                  <a:schemeClr val="bg1"/>
                </a:solidFill>
              </a:rPr>
              <a:t>different tools but achieving the same goal</a:t>
            </a:r>
            <a:endParaRPr lang="en-CA" dirty="0">
              <a:solidFill>
                <a:schemeClr val="bg1"/>
              </a:solidFill>
            </a:endParaRPr>
          </a:p>
        </p:txBody>
      </p:sp>
    </p:spTree>
    <p:extLst>
      <p:ext uri="{BB962C8B-B14F-4D97-AF65-F5344CB8AC3E}">
        <p14:creationId xmlns:p14="http://schemas.microsoft.com/office/powerpoint/2010/main" val="268860405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02915"/>
            <a:ext cx="7543800" cy="3970318"/>
          </a:xfrm>
          <a:prstGeom prst="rect">
            <a:avLst/>
          </a:prstGeom>
        </p:spPr>
        <p:txBody>
          <a:bodyPr wrap="square">
            <a:spAutoFit/>
          </a:bodyPr>
          <a:lstStyle/>
          <a:p>
            <a:r>
              <a:rPr lang="en-CA" dirty="0" smtClean="0"/>
              <a:t>How </a:t>
            </a:r>
            <a:r>
              <a:rPr lang="en-CA" dirty="0"/>
              <a:t>does this look in the classroom</a:t>
            </a:r>
            <a:r>
              <a:rPr lang="en-CA" dirty="0" smtClean="0"/>
              <a:t>?</a:t>
            </a:r>
          </a:p>
          <a:p>
            <a:r>
              <a:rPr lang="en-CA" dirty="0" smtClean="0"/>
              <a:t>Group Projects</a:t>
            </a:r>
          </a:p>
          <a:p>
            <a:r>
              <a:rPr lang="en-CA" dirty="0" smtClean="0"/>
              <a:t>Pair learning</a:t>
            </a:r>
          </a:p>
          <a:p>
            <a:r>
              <a:rPr lang="en-CA" dirty="0" smtClean="0"/>
              <a:t>Labs</a:t>
            </a:r>
          </a:p>
          <a:p>
            <a:r>
              <a:rPr lang="en-CA" dirty="0" smtClean="0"/>
              <a:t>Games</a:t>
            </a:r>
            <a:endParaRPr lang="en-US" dirty="0"/>
          </a:p>
          <a:p>
            <a:r>
              <a:rPr lang="en-CA" dirty="0"/>
              <a:t> </a:t>
            </a:r>
            <a:endParaRPr lang="en-CA" dirty="0" smtClean="0"/>
          </a:p>
          <a:p>
            <a:endParaRPr lang="en-CA" dirty="0"/>
          </a:p>
          <a:p>
            <a:endParaRPr lang="en-US" dirty="0"/>
          </a:p>
          <a:p>
            <a:r>
              <a:rPr lang="en-CA" dirty="0"/>
              <a:t>How does this look in an online environment?</a:t>
            </a:r>
            <a:endParaRPr lang="en-US" dirty="0"/>
          </a:p>
          <a:p>
            <a:pPr lvl="0"/>
            <a:r>
              <a:rPr lang="en-CA" dirty="0"/>
              <a:t>Discussion Groups (via software like first class)</a:t>
            </a:r>
            <a:endParaRPr lang="en-US" dirty="0"/>
          </a:p>
          <a:p>
            <a:pPr lvl="0"/>
            <a:r>
              <a:rPr lang="en-CA" dirty="0"/>
              <a:t>Collaborate	</a:t>
            </a:r>
            <a:endParaRPr lang="en-US" dirty="0"/>
          </a:p>
          <a:p>
            <a:pPr lvl="0"/>
            <a:r>
              <a:rPr lang="en-CA" dirty="0"/>
              <a:t>Blogs (nothings says that in order for it be meaningful it needs to be synchronous)</a:t>
            </a:r>
            <a:endParaRPr lang="en-US" dirty="0"/>
          </a:p>
          <a:p>
            <a:pPr lvl="0"/>
            <a:r>
              <a:rPr lang="en-CA" dirty="0"/>
              <a:t>Social Networking (Facebook, twitter, </a:t>
            </a:r>
            <a:r>
              <a:rPr lang="en-CA" dirty="0" err="1"/>
              <a:t>etc</a:t>
            </a:r>
            <a:r>
              <a:rPr lang="en-CA" dirty="0"/>
              <a:t>)</a:t>
            </a:r>
            <a:endParaRPr lang="en-US" dirty="0"/>
          </a:p>
        </p:txBody>
      </p:sp>
      <p:sp>
        <p:nvSpPr>
          <p:cNvPr id="3" name="TextBox 2"/>
          <p:cNvSpPr txBox="1"/>
          <p:nvPr/>
        </p:nvSpPr>
        <p:spPr>
          <a:xfrm>
            <a:off x="2743200" y="533400"/>
            <a:ext cx="3886200" cy="1200329"/>
          </a:xfrm>
          <a:prstGeom prst="rect">
            <a:avLst/>
          </a:prstGeom>
          <a:noFill/>
        </p:spPr>
        <p:txBody>
          <a:bodyPr wrap="square" rtlCol="0">
            <a:spAutoFit/>
          </a:bodyPr>
          <a:lstStyle/>
          <a:p>
            <a:r>
              <a:rPr lang="en-CA" sz="3600" dirty="0"/>
              <a:t>Learner – learner</a:t>
            </a:r>
            <a:endParaRPr lang="en-US" sz="3600" dirty="0"/>
          </a:p>
          <a:p>
            <a:endParaRPr lang="en-US" sz="3600" dirty="0"/>
          </a:p>
        </p:txBody>
      </p:sp>
      <p:sp>
        <p:nvSpPr>
          <p:cNvPr id="4" name="TextBox 3"/>
          <p:cNvSpPr txBox="1"/>
          <p:nvPr/>
        </p:nvSpPr>
        <p:spPr>
          <a:xfrm>
            <a:off x="1894383" y="6397337"/>
            <a:ext cx="4821833" cy="276999"/>
          </a:xfrm>
          <a:prstGeom prst="rect">
            <a:avLst/>
          </a:prstGeom>
          <a:noFill/>
        </p:spPr>
        <p:txBody>
          <a:bodyPr wrap="none" rtlCol="0">
            <a:spAutoFit/>
          </a:bodyPr>
          <a:lstStyle/>
          <a:p>
            <a:r>
              <a:rPr lang="en-US" sz="1200" dirty="0"/>
              <a:t>http://www.flickr.com/photos/n3k/3108481610/sizes/m/in/photostream/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7416" y="1133564"/>
            <a:ext cx="3657600" cy="2435962"/>
          </a:xfrm>
          <a:prstGeom prst="rect">
            <a:avLst/>
          </a:prstGeom>
        </p:spPr>
      </p:pic>
    </p:spTree>
    <p:extLst>
      <p:ext uri="{BB962C8B-B14F-4D97-AF65-F5344CB8AC3E}">
        <p14:creationId xmlns:p14="http://schemas.microsoft.com/office/powerpoint/2010/main" val="1748485425"/>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14600" y="3124200"/>
            <a:ext cx="4188454" cy="369332"/>
          </a:xfrm>
          <a:prstGeom prst="rect">
            <a:avLst/>
          </a:prstGeom>
          <a:noFill/>
        </p:spPr>
        <p:txBody>
          <a:bodyPr wrap="none" rtlCol="0">
            <a:spAutoFit/>
          </a:bodyPr>
          <a:lstStyle/>
          <a:p>
            <a:r>
              <a:rPr lang="en-CA" dirty="0" smtClean="0">
                <a:solidFill>
                  <a:schemeClr val="bg1"/>
                </a:solidFill>
              </a:rPr>
              <a:t>different tools but achieving the same goal</a:t>
            </a:r>
            <a:endParaRPr lang="en-CA" dirty="0">
              <a:solidFill>
                <a:schemeClr val="bg1"/>
              </a:solidFill>
            </a:endParaRPr>
          </a:p>
        </p:txBody>
      </p:sp>
    </p:spTree>
    <p:extLst>
      <p:ext uri="{BB962C8B-B14F-4D97-AF65-F5344CB8AC3E}">
        <p14:creationId xmlns:p14="http://schemas.microsoft.com/office/powerpoint/2010/main" val="537614816"/>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1557278"/>
            <a:ext cx="7848600" cy="3139321"/>
          </a:xfrm>
          <a:prstGeom prst="rect">
            <a:avLst/>
          </a:prstGeom>
        </p:spPr>
        <p:txBody>
          <a:bodyPr wrap="square">
            <a:spAutoFit/>
          </a:bodyPr>
          <a:lstStyle/>
          <a:p>
            <a:r>
              <a:rPr lang="en-CA" dirty="0" smtClean="0"/>
              <a:t>How </a:t>
            </a:r>
            <a:r>
              <a:rPr lang="en-CA" dirty="0"/>
              <a:t>does this look in the classroom</a:t>
            </a:r>
            <a:r>
              <a:rPr lang="en-CA" dirty="0" smtClean="0"/>
              <a:t>?</a:t>
            </a:r>
          </a:p>
          <a:p>
            <a:r>
              <a:rPr lang="en-CA" dirty="0" smtClean="0"/>
              <a:t>Tutorial sessions</a:t>
            </a:r>
          </a:p>
          <a:p>
            <a:r>
              <a:rPr lang="en-CA" dirty="0" smtClean="0"/>
              <a:t>Classroom time</a:t>
            </a:r>
          </a:p>
          <a:p>
            <a:endParaRPr lang="en-US" dirty="0"/>
          </a:p>
          <a:p>
            <a:r>
              <a:rPr lang="en-CA" dirty="0"/>
              <a:t> </a:t>
            </a:r>
            <a:endParaRPr lang="en-US" dirty="0"/>
          </a:p>
          <a:p>
            <a:r>
              <a:rPr lang="en-CA" dirty="0"/>
              <a:t>How does this look in an online environment?</a:t>
            </a:r>
            <a:endParaRPr lang="en-US" dirty="0"/>
          </a:p>
          <a:p>
            <a:pPr lvl="0"/>
            <a:r>
              <a:rPr lang="en-CA" dirty="0"/>
              <a:t>Emails</a:t>
            </a:r>
            <a:endParaRPr lang="en-US" dirty="0"/>
          </a:p>
          <a:p>
            <a:pPr lvl="0"/>
            <a:r>
              <a:rPr lang="en-CA" dirty="0"/>
              <a:t>Phone/Skype</a:t>
            </a:r>
            <a:endParaRPr lang="en-US" dirty="0"/>
          </a:p>
          <a:p>
            <a:pPr lvl="0"/>
            <a:r>
              <a:rPr lang="en-CA" dirty="0"/>
              <a:t>Collaborate</a:t>
            </a:r>
            <a:endParaRPr lang="en-US" dirty="0"/>
          </a:p>
          <a:p>
            <a:pPr lvl="0"/>
            <a:r>
              <a:rPr lang="en-CA" dirty="0"/>
              <a:t>Face to Face Meetings (yes that can still happen </a:t>
            </a:r>
            <a:r>
              <a:rPr lang="en-CA" dirty="0" smtClean="0"/>
              <a:t/>
            </a:r>
            <a:br>
              <a:rPr lang="en-CA" dirty="0" smtClean="0"/>
            </a:br>
            <a:r>
              <a:rPr lang="en-CA" dirty="0" smtClean="0"/>
              <a:t>if </a:t>
            </a:r>
            <a:r>
              <a:rPr lang="en-CA" dirty="0"/>
              <a:t>you choose online studies)</a:t>
            </a:r>
            <a:endParaRPr lang="en-US" dirty="0"/>
          </a:p>
        </p:txBody>
      </p:sp>
      <p:sp>
        <p:nvSpPr>
          <p:cNvPr id="3" name="TextBox 2"/>
          <p:cNvSpPr txBox="1"/>
          <p:nvPr/>
        </p:nvSpPr>
        <p:spPr>
          <a:xfrm>
            <a:off x="2743200" y="762000"/>
            <a:ext cx="3485121" cy="923330"/>
          </a:xfrm>
          <a:prstGeom prst="rect">
            <a:avLst/>
          </a:prstGeom>
          <a:noFill/>
        </p:spPr>
        <p:txBody>
          <a:bodyPr wrap="none" rtlCol="0">
            <a:spAutoFit/>
          </a:bodyPr>
          <a:lstStyle/>
          <a:p>
            <a:r>
              <a:rPr lang="en-CA" sz="3600" dirty="0"/>
              <a:t>Learner – teacher</a:t>
            </a:r>
            <a:endParaRPr lang="en-US" sz="36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447800"/>
            <a:ext cx="2971800" cy="2971800"/>
          </a:xfrm>
          <a:prstGeom prst="rect">
            <a:avLst/>
          </a:prstGeom>
        </p:spPr>
      </p:pic>
      <p:sp>
        <p:nvSpPr>
          <p:cNvPr id="5" name="TextBox 4"/>
          <p:cNvSpPr txBox="1"/>
          <p:nvPr/>
        </p:nvSpPr>
        <p:spPr>
          <a:xfrm>
            <a:off x="1981200" y="6400800"/>
            <a:ext cx="5232202" cy="276999"/>
          </a:xfrm>
          <a:prstGeom prst="rect">
            <a:avLst/>
          </a:prstGeom>
          <a:noFill/>
        </p:spPr>
        <p:txBody>
          <a:bodyPr wrap="none" rtlCol="0">
            <a:spAutoFit/>
          </a:bodyPr>
          <a:lstStyle/>
          <a:p>
            <a:r>
              <a:rPr lang="en-US" sz="1200" dirty="0"/>
              <a:t>http://www.flickr.com/photos/benrussell/1477899923/sizes/m/in/photostream/</a:t>
            </a:r>
          </a:p>
        </p:txBody>
      </p:sp>
    </p:spTree>
    <p:extLst>
      <p:ext uri="{BB962C8B-B14F-4D97-AF65-F5344CB8AC3E}">
        <p14:creationId xmlns:p14="http://schemas.microsoft.com/office/powerpoint/2010/main" val="2057614039"/>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14600" y="3124200"/>
            <a:ext cx="4188454" cy="369332"/>
          </a:xfrm>
          <a:prstGeom prst="rect">
            <a:avLst/>
          </a:prstGeom>
          <a:noFill/>
        </p:spPr>
        <p:txBody>
          <a:bodyPr wrap="none" rtlCol="0">
            <a:spAutoFit/>
          </a:bodyPr>
          <a:lstStyle/>
          <a:p>
            <a:r>
              <a:rPr lang="en-CA" dirty="0" smtClean="0">
                <a:solidFill>
                  <a:schemeClr val="bg1"/>
                </a:solidFill>
              </a:rPr>
              <a:t>different tools but achieving the same goal</a:t>
            </a:r>
            <a:endParaRPr lang="en-CA" dirty="0">
              <a:solidFill>
                <a:schemeClr val="bg1"/>
              </a:solidFill>
            </a:endParaRPr>
          </a:p>
        </p:txBody>
      </p:sp>
    </p:spTree>
    <p:extLst>
      <p:ext uri="{BB962C8B-B14F-4D97-AF65-F5344CB8AC3E}">
        <p14:creationId xmlns:p14="http://schemas.microsoft.com/office/powerpoint/2010/main" val="3320241081"/>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37391"/>
            <a:ext cx="17907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46379" y="2555533"/>
            <a:ext cx="1164742" cy="369332"/>
          </a:xfrm>
          <a:prstGeom prst="rect">
            <a:avLst/>
          </a:prstGeom>
          <a:noFill/>
        </p:spPr>
        <p:txBody>
          <a:bodyPr wrap="none" rtlCol="0">
            <a:spAutoFit/>
          </a:bodyPr>
          <a:lstStyle/>
          <a:p>
            <a:r>
              <a:rPr lang="en-CA" dirty="0" smtClean="0"/>
              <a:t>Cognitivist</a:t>
            </a:r>
            <a:endParaRPr lang="en-CA" dirty="0"/>
          </a:p>
        </p:txBody>
      </p:sp>
      <p:sp>
        <p:nvSpPr>
          <p:cNvPr id="3" name="TextBox 2"/>
          <p:cNvSpPr txBox="1"/>
          <p:nvPr/>
        </p:nvSpPr>
        <p:spPr>
          <a:xfrm>
            <a:off x="4414288" y="5867400"/>
            <a:ext cx="1229824" cy="369332"/>
          </a:xfrm>
          <a:prstGeom prst="rect">
            <a:avLst/>
          </a:prstGeom>
          <a:noFill/>
        </p:spPr>
        <p:txBody>
          <a:bodyPr wrap="none" rtlCol="0">
            <a:spAutoFit/>
          </a:bodyPr>
          <a:lstStyle/>
          <a:p>
            <a:r>
              <a:rPr lang="en-CA" dirty="0" smtClean="0"/>
              <a:t>Behaviorist</a:t>
            </a:r>
            <a:endParaRPr lang="en-CA" dirty="0"/>
          </a:p>
        </p:txBody>
      </p:sp>
      <p:sp>
        <p:nvSpPr>
          <p:cNvPr id="4" name="TextBox 3"/>
          <p:cNvSpPr txBox="1"/>
          <p:nvPr/>
        </p:nvSpPr>
        <p:spPr>
          <a:xfrm>
            <a:off x="5715000" y="1219200"/>
            <a:ext cx="1466748" cy="369332"/>
          </a:xfrm>
          <a:prstGeom prst="rect">
            <a:avLst/>
          </a:prstGeom>
          <a:noFill/>
        </p:spPr>
        <p:txBody>
          <a:bodyPr wrap="none" rtlCol="0">
            <a:spAutoFit/>
          </a:bodyPr>
          <a:lstStyle/>
          <a:p>
            <a:r>
              <a:rPr lang="en-CA" dirty="0" smtClean="0"/>
              <a:t>Constructivist</a:t>
            </a:r>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66820"/>
            <a:ext cx="3905250" cy="326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9400" y="5562600"/>
            <a:ext cx="1387239" cy="369332"/>
          </a:xfrm>
          <a:prstGeom prst="rect">
            <a:avLst/>
          </a:prstGeom>
          <a:noFill/>
        </p:spPr>
        <p:txBody>
          <a:bodyPr wrap="none" rtlCol="0">
            <a:spAutoFit/>
          </a:bodyPr>
          <a:lstStyle/>
          <a:p>
            <a:r>
              <a:rPr lang="en-CA" dirty="0" err="1" smtClean="0"/>
              <a:t>connectivitst</a:t>
            </a:r>
            <a:endParaRPr lang="en-CA" dirty="0"/>
          </a:p>
        </p:txBody>
      </p:sp>
      <p:sp>
        <p:nvSpPr>
          <p:cNvPr id="6" name="TextBox 5"/>
          <p:cNvSpPr txBox="1"/>
          <p:nvPr/>
        </p:nvSpPr>
        <p:spPr>
          <a:xfrm>
            <a:off x="0" y="239491"/>
            <a:ext cx="6077052" cy="1754326"/>
          </a:xfrm>
          <a:prstGeom prst="rect">
            <a:avLst/>
          </a:prstGeom>
          <a:noFill/>
        </p:spPr>
        <p:txBody>
          <a:bodyPr wrap="square" rtlCol="0">
            <a:spAutoFit/>
          </a:bodyPr>
          <a:lstStyle/>
          <a:p>
            <a:r>
              <a:rPr lang="en-CA" dirty="0" smtClean="0">
                <a:solidFill>
                  <a:srgbClr val="00B0F0"/>
                </a:solidFill>
              </a:rPr>
              <a:t>There are many theories for learning, most </a:t>
            </a:r>
            <a:r>
              <a:rPr lang="en-CA" dirty="0" smtClean="0">
                <a:solidFill>
                  <a:srgbClr val="00B0F0"/>
                </a:solidFill>
              </a:rPr>
              <a:t>teachers </a:t>
            </a:r>
            <a:r>
              <a:rPr lang="en-CA" dirty="0" smtClean="0">
                <a:solidFill>
                  <a:srgbClr val="00B0F0"/>
                </a:solidFill>
              </a:rPr>
              <a:t>find that they incorporate each one of these theories in their practice (at least to varying degrees). </a:t>
            </a:r>
            <a:r>
              <a:rPr lang="en-CA" dirty="0">
                <a:solidFill>
                  <a:srgbClr val="00B0F0"/>
                </a:solidFill>
              </a:rPr>
              <a:t> </a:t>
            </a:r>
            <a:r>
              <a:rPr lang="en-CA" dirty="0" smtClean="0">
                <a:solidFill>
                  <a:srgbClr val="00B0F0"/>
                </a:solidFill>
              </a:rPr>
              <a:t>In the readings it gives implications for online learning, however when I read the implications I found that they just did not apply to online but equally to the classroom, They were best practice period.</a:t>
            </a:r>
            <a:endParaRPr lang="en-CA" dirty="0">
              <a:solidFill>
                <a:srgbClr val="00B0F0"/>
              </a:solidFill>
            </a:endParaRPr>
          </a:p>
        </p:txBody>
      </p:sp>
    </p:spTree>
    <p:extLst>
      <p:ext uri="{BB962C8B-B14F-4D97-AF65-F5344CB8AC3E}">
        <p14:creationId xmlns:p14="http://schemas.microsoft.com/office/powerpoint/2010/main" val="4081632948"/>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79875"/>
            <a:ext cx="7467600" cy="3693319"/>
          </a:xfrm>
          <a:prstGeom prst="rect">
            <a:avLst/>
          </a:prstGeom>
        </p:spPr>
        <p:txBody>
          <a:bodyPr wrap="square">
            <a:spAutoFit/>
          </a:bodyPr>
          <a:lstStyle/>
          <a:p>
            <a:r>
              <a:rPr lang="en-CA" dirty="0">
                <a:solidFill>
                  <a:schemeClr val="accent5"/>
                </a:solidFill>
              </a:rPr>
              <a:t>Issues </a:t>
            </a:r>
            <a:r>
              <a:rPr lang="en-CA" dirty="0">
                <a:solidFill>
                  <a:srgbClr val="FF0000"/>
                </a:solidFill>
              </a:rPr>
              <a:t>(maybe talk about some of these</a:t>
            </a:r>
            <a:r>
              <a:rPr lang="en-CA" dirty="0" smtClean="0">
                <a:solidFill>
                  <a:srgbClr val="FF0000"/>
                </a:solidFill>
              </a:rPr>
              <a:t>)…can we make some more slides </a:t>
            </a:r>
            <a:r>
              <a:rPr lang="en-CA" dirty="0" smtClean="0">
                <a:solidFill>
                  <a:srgbClr val="FF0000"/>
                </a:solidFill>
              </a:rPr>
              <a:t>like those that follow showing similarities and differences? Do we need to?</a:t>
            </a:r>
            <a:endParaRPr lang="en-US" dirty="0">
              <a:solidFill>
                <a:srgbClr val="FF0000"/>
              </a:solidFill>
            </a:endParaRPr>
          </a:p>
          <a:p>
            <a:r>
              <a:rPr lang="en-CA" dirty="0">
                <a:solidFill>
                  <a:schemeClr val="accent5"/>
                </a:solidFill>
              </a:rPr>
              <a:t>In an asynchronous model, motivation, staying on pace can be a problem</a:t>
            </a:r>
            <a:endParaRPr lang="en-US" dirty="0">
              <a:solidFill>
                <a:schemeClr val="accent5"/>
              </a:solidFill>
            </a:endParaRPr>
          </a:p>
          <a:p>
            <a:r>
              <a:rPr lang="en-CA" dirty="0">
                <a:solidFill>
                  <a:schemeClr val="accent5"/>
                </a:solidFill>
              </a:rPr>
              <a:t> </a:t>
            </a:r>
            <a:endParaRPr lang="en-US" dirty="0">
              <a:solidFill>
                <a:schemeClr val="accent5"/>
              </a:solidFill>
            </a:endParaRPr>
          </a:p>
          <a:p>
            <a:r>
              <a:rPr lang="en-CA" dirty="0">
                <a:solidFill>
                  <a:schemeClr val="accent5"/>
                </a:solidFill>
              </a:rPr>
              <a:t>When having a F2F conversation with a person, there are a lot cues that we pick up from expressions that we just don’t get in an online setting</a:t>
            </a:r>
            <a:endParaRPr lang="en-US" dirty="0">
              <a:solidFill>
                <a:schemeClr val="accent5"/>
              </a:solidFill>
            </a:endParaRPr>
          </a:p>
          <a:p>
            <a:r>
              <a:rPr lang="en-CA" dirty="0">
                <a:solidFill>
                  <a:schemeClr val="accent5"/>
                </a:solidFill>
              </a:rPr>
              <a:t> </a:t>
            </a:r>
            <a:endParaRPr lang="en-US" dirty="0">
              <a:solidFill>
                <a:schemeClr val="accent5"/>
              </a:solidFill>
            </a:endParaRPr>
          </a:p>
          <a:p>
            <a:r>
              <a:rPr lang="en-CA" dirty="0">
                <a:solidFill>
                  <a:schemeClr val="accent5"/>
                </a:solidFill>
              </a:rPr>
              <a:t>Synchronous and hybrid models may result in the best overall success, however this is not a one shoe fits all scenario and there is a place for asynchronous learning.</a:t>
            </a:r>
            <a:endParaRPr lang="en-US" dirty="0">
              <a:solidFill>
                <a:schemeClr val="accent5"/>
              </a:solidFill>
            </a:endParaRPr>
          </a:p>
          <a:p>
            <a:r>
              <a:rPr lang="en-CA" dirty="0">
                <a:solidFill>
                  <a:schemeClr val="accent5"/>
                </a:solidFill>
              </a:rPr>
              <a:t> </a:t>
            </a:r>
            <a:endParaRPr lang="en-US" dirty="0">
              <a:solidFill>
                <a:schemeClr val="accent5"/>
              </a:solidFill>
            </a:endParaRPr>
          </a:p>
          <a:p>
            <a:r>
              <a:rPr lang="en-CA" dirty="0">
                <a:solidFill>
                  <a:schemeClr val="accent5"/>
                </a:solidFill>
              </a:rPr>
              <a:t>There will always be issues with every model, including the classroom model. However learning is learning, and really doesn’t matter on the delivery model</a:t>
            </a:r>
            <a:endParaRPr lang="en-US" dirty="0">
              <a:solidFill>
                <a:schemeClr val="accent5"/>
              </a:solidFill>
            </a:endParaRPr>
          </a:p>
        </p:txBody>
      </p:sp>
      <p:pic>
        <p:nvPicPr>
          <p:cNvPr id="6146" name="Picture 2" descr="http://d18qjg80b1mkbg.cloudfront.net/blog/wp-content/uploads/2008/04/fr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95699"/>
            <a:ext cx="47625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43449"/>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4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2419" y="457200"/>
            <a:ext cx="7467600" cy="3293209"/>
          </a:xfrm>
          <a:prstGeom prst="rect">
            <a:avLst/>
          </a:prstGeom>
        </p:spPr>
        <p:txBody>
          <a:bodyPr wrap="square">
            <a:spAutoFit/>
          </a:bodyPr>
          <a:lstStyle/>
          <a:p>
            <a:r>
              <a:rPr lang="en-CA" b="1" dirty="0">
                <a:solidFill>
                  <a:schemeClr val="bg1"/>
                </a:solidFill>
              </a:rPr>
              <a:t>What is needed for a lesson to be successful?</a:t>
            </a:r>
            <a:endParaRPr lang="en-US" b="1" dirty="0">
              <a:solidFill>
                <a:schemeClr val="bg1"/>
              </a:solidFill>
            </a:endParaRPr>
          </a:p>
          <a:p>
            <a:pPr marL="285750" indent="-285750">
              <a:buFont typeface="Arial" pitchFamily="34" charset="0"/>
              <a:buChar char="•"/>
            </a:pPr>
            <a:r>
              <a:rPr lang="en-CA" dirty="0">
                <a:solidFill>
                  <a:schemeClr val="bg1"/>
                </a:solidFill>
              </a:rPr>
              <a:t>Organization </a:t>
            </a:r>
            <a:r>
              <a:rPr lang="en-CA" dirty="0" smtClean="0">
                <a:solidFill>
                  <a:schemeClr val="bg1"/>
                </a:solidFill>
              </a:rPr>
              <a:t>(scaffolding)</a:t>
            </a:r>
          </a:p>
          <a:p>
            <a:pPr marL="285750" indent="-285750">
              <a:buFont typeface="Arial" pitchFamily="34" charset="0"/>
              <a:buChar char="•"/>
            </a:pPr>
            <a:r>
              <a:rPr lang="en-CA" dirty="0" err="1" smtClean="0">
                <a:solidFill>
                  <a:schemeClr val="bg1"/>
                </a:solidFill>
              </a:rPr>
              <a:t>Motivatation</a:t>
            </a:r>
            <a:r>
              <a:rPr lang="en-CA" dirty="0" smtClean="0">
                <a:solidFill>
                  <a:schemeClr val="bg1"/>
                </a:solidFill>
              </a:rPr>
              <a:t> </a:t>
            </a:r>
            <a:r>
              <a:rPr lang="en-CA" dirty="0">
                <a:solidFill>
                  <a:schemeClr val="bg1"/>
                </a:solidFill>
              </a:rPr>
              <a:t>– make it meaningful </a:t>
            </a:r>
            <a:endParaRPr lang="en-US" dirty="0">
              <a:solidFill>
                <a:schemeClr val="bg1"/>
              </a:solidFill>
            </a:endParaRPr>
          </a:p>
          <a:p>
            <a:pPr marL="285750" indent="-285750">
              <a:buFont typeface="Arial" pitchFamily="34" charset="0"/>
              <a:buChar char="•"/>
            </a:pPr>
            <a:r>
              <a:rPr lang="en-CA" dirty="0">
                <a:solidFill>
                  <a:schemeClr val="bg1"/>
                </a:solidFill>
              </a:rPr>
              <a:t>Variety </a:t>
            </a:r>
            <a:endParaRPr lang="en-US" dirty="0">
              <a:solidFill>
                <a:schemeClr val="bg1"/>
              </a:solidFill>
            </a:endParaRPr>
          </a:p>
          <a:p>
            <a:pPr marL="285750" indent="-285750">
              <a:buFont typeface="Arial" pitchFamily="34" charset="0"/>
              <a:buChar char="•"/>
            </a:pPr>
            <a:r>
              <a:rPr lang="en-CA" dirty="0">
                <a:solidFill>
                  <a:schemeClr val="bg1"/>
                </a:solidFill>
              </a:rPr>
              <a:t>Connections with past </a:t>
            </a:r>
            <a:r>
              <a:rPr lang="en-CA" dirty="0" smtClean="0">
                <a:solidFill>
                  <a:schemeClr val="bg1"/>
                </a:solidFill>
              </a:rPr>
              <a:t>experiences</a:t>
            </a:r>
          </a:p>
          <a:p>
            <a:pPr marL="285750" indent="-285750">
              <a:buFont typeface="Arial" pitchFamily="34" charset="0"/>
              <a:buChar char="•"/>
            </a:pPr>
            <a:r>
              <a:rPr lang="en-CA" dirty="0" smtClean="0">
                <a:solidFill>
                  <a:schemeClr val="bg1"/>
                </a:solidFill>
              </a:rPr>
              <a:t>Feedback</a:t>
            </a:r>
            <a:endParaRPr lang="en-US" dirty="0">
              <a:solidFill>
                <a:schemeClr val="bg1"/>
              </a:solidFill>
            </a:endParaRPr>
          </a:p>
          <a:p>
            <a:endParaRPr lang="en-CA" dirty="0" smtClean="0">
              <a:solidFill>
                <a:schemeClr val="bg1"/>
              </a:solidFill>
            </a:endParaRPr>
          </a:p>
          <a:p>
            <a:r>
              <a:rPr lang="en-CA" dirty="0" smtClean="0">
                <a:solidFill>
                  <a:schemeClr val="bg1"/>
                </a:solidFill>
              </a:rPr>
              <a:t>Along </a:t>
            </a:r>
            <a:r>
              <a:rPr lang="en-CA" dirty="0">
                <a:solidFill>
                  <a:schemeClr val="bg1"/>
                </a:solidFill>
              </a:rPr>
              <a:t>as these objectives are meet, doesn’t matter if you are online on F2F the student will learn</a:t>
            </a:r>
            <a:r>
              <a:rPr lang="en-CA" dirty="0" smtClean="0">
                <a:solidFill>
                  <a:schemeClr val="bg1"/>
                </a:solidFill>
              </a:rPr>
              <a:t>.</a:t>
            </a:r>
          </a:p>
          <a:p>
            <a:r>
              <a:rPr lang="en-CA" sz="1000" dirty="0">
                <a:solidFill>
                  <a:schemeClr val="bg1"/>
                </a:solidFill>
              </a:rPr>
              <a:t>(Anderson p23-28)</a:t>
            </a:r>
            <a:endParaRPr lang="en-US" sz="1000" dirty="0">
              <a:solidFill>
                <a:schemeClr val="bg1"/>
              </a:solidFill>
            </a:endParaRPr>
          </a:p>
          <a:p>
            <a:endParaRPr lang="en-CA" dirty="0"/>
          </a:p>
          <a:p>
            <a:r>
              <a:rPr lang="en-CA" dirty="0" smtClean="0">
                <a:solidFill>
                  <a:srgbClr val="FF0000"/>
                </a:solidFill>
              </a:rPr>
              <a:t>(move to the end</a:t>
            </a:r>
            <a:r>
              <a:rPr lang="en-CA" dirty="0" smtClean="0">
                <a:solidFill>
                  <a:srgbClr val="FF0000"/>
                </a:solidFill>
              </a:rPr>
              <a:t>??) I’m thinking yes…perhaps after slide 44?</a:t>
            </a:r>
            <a:endParaRPr lang="en-US" dirty="0">
              <a:solidFill>
                <a:srgbClr val="FF0000"/>
              </a:solidFill>
            </a:endParaRPr>
          </a:p>
        </p:txBody>
      </p:sp>
    </p:spTree>
    <p:extLst>
      <p:ext uri="{BB962C8B-B14F-4D97-AF65-F5344CB8AC3E}">
        <p14:creationId xmlns:p14="http://schemas.microsoft.com/office/powerpoint/2010/main" val="24634533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7711"/>
            <a:ext cx="10623046" cy="6885709"/>
          </a:xfrm>
          <a:prstGeom prst="rect">
            <a:avLst/>
          </a:prstGeom>
        </p:spPr>
      </p:pic>
      <p:sp>
        <p:nvSpPr>
          <p:cNvPr id="5" name="Rectangle 4"/>
          <p:cNvSpPr/>
          <p:nvPr/>
        </p:nvSpPr>
        <p:spPr>
          <a:xfrm>
            <a:off x="20780" y="6611126"/>
            <a:ext cx="10401373" cy="276999"/>
          </a:xfrm>
          <a:prstGeom prst="rect">
            <a:avLst/>
          </a:prstGeom>
        </p:spPr>
        <p:txBody>
          <a:bodyPr wrap="square">
            <a:spAutoFit/>
          </a:bodyPr>
          <a:lstStyle/>
          <a:p>
            <a:pPr algn="ctr"/>
            <a:r>
              <a:rPr lang="en-US" sz="1200" dirty="0">
                <a:solidFill>
                  <a:srgbClr val="002060"/>
                </a:solidFill>
              </a:rPr>
              <a:t>http://www.flickr.com/photos/nalbertini/6317803326/sizes/m/in/photostream</a:t>
            </a:r>
            <a:r>
              <a:rPr lang="en-US" sz="1200" dirty="0">
                <a:solidFill>
                  <a:schemeClr val="accent5">
                    <a:lumMod val="60000"/>
                    <a:lumOff val="40000"/>
                  </a:schemeClr>
                </a:solidFill>
              </a:rPr>
              <a:t>/</a:t>
            </a:r>
          </a:p>
        </p:txBody>
      </p:sp>
      <p:sp>
        <p:nvSpPr>
          <p:cNvPr id="6" name="Rounded Rectangle 5"/>
          <p:cNvSpPr/>
          <p:nvPr/>
        </p:nvSpPr>
        <p:spPr>
          <a:xfrm>
            <a:off x="152400" y="1981200"/>
            <a:ext cx="3505200" cy="685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Wait – I can explain…</a:t>
            </a:r>
            <a:endParaRPr lang="en-US" sz="2800" dirty="0"/>
          </a:p>
        </p:txBody>
      </p:sp>
      <p:sp>
        <p:nvSpPr>
          <p:cNvPr id="7" name="Rounded Rectangle 6"/>
          <p:cNvSpPr/>
          <p:nvPr/>
        </p:nvSpPr>
        <p:spPr>
          <a:xfrm>
            <a:off x="1526850" y="5973725"/>
            <a:ext cx="7389232" cy="63740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mean in my classroom I can do a lot of things!</a:t>
            </a:r>
            <a:endParaRPr lang="en-US" sz="2800" dirty="0"/>
          </a:p>
        </p:txBody>
      </p:sp>
    </p:spTree>
    <p:extLst>
      <p:ext uri="{BB962C8B-B14F-4D97-AF65-F5344CB8AC3E}">
        <p14:creationId xmlns:p14="http://schemas.microsoft.com/office/powerpoint/2010/main" val="3078133041"/>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647560" cy="923330"/>
          </a:xfrm>
          <a:prstGeom prst="rect">
            <a:avLst/>
          </a:prstGeom>
          <a:noFill/>
        </p:spPr>
        <p:txBody>
          <a:bodyPr wrap="none" rtlCol="0">
            <a:spAutoFit/>
          </a:bodyPr>
          <a:lstStyle/>
          <a:p>
            <a:r>
              <a:rPr lang="en-US" dirty="0" smtClean="0"/>
              <a:t>So whereas </a:t>
            </a:r>
            <a:r>
              <a:rPr lang="en-US" dirty="0" smtClean="0"/>
              <a:t>Online Learning </a:t>
            </a:r>
            <a:r>
              <a:rPr lang="en-US" dirty="0" smtClean="0"/>
              <a:t>presents some challenges not seen in a </a:t>
            </a:r>
            <a:r>
              <a:rPr lang="en-US" dirty="0" smtClean="0"/>
              <a:t>face to face classroom</a:t>
            </a:r>
            <a:r>
              <a:rPr lang="en-US" dirty="0" smtClean="0"/>
              <a:t/>
            </a:r>
            <a:br>
              <a:rPr lang="en-US" dirty="0" smtClean="0"/>
            </a:br>
            <a:r>
              <a:rPr lang="en-US" dirty="0" smtClean="0"/>
              <a:t>it also alleviates some </a:t>
            </a:r>
            <a:r>
              <a:rPr lang="en-US" dirty="0" smtClean="0"/>
              <a:t>challenges teachers typically deal with. Online Learning uses some </a:t>
            </a:r>
            <a:br>
              <a:rPr lang="en-US" dirty="0" smtClean="0"/>
            </a:br>
            <a:r>
              <a:rPr lang="en-US" dirty="0" smtClean="0"/>
              <a:t>pretty amazing tools to reach the same objectives teachers in the classroom face. </a:t>
            </a:r>
            <a:endParaRPr lang="en-US" dirty="0" smtClean="0"/>
          </a:p>
        </p:txBody>
      </p:sp>
      <p:sp>
        <p:nvSpPr>
          <p:cNvPr id="3" name="TextBox 2"/>
          <p:cNvSpPr txBox="1"/>
          <p:nvPr/>
        </p:nvSpPr>
        <p:spPr>
          <a:xfrm>
            <a:off x="3237286" y="1212472"/>
            <a:ext cx="2708049" cy="369332"/>
          </a:xfrm>
          <a:prstGeom prst="rect">
            <a:avLst/>
          </a:prstGeom>
          <a:noFill/>
        </p:spPr>
        <p:txBody>
          <a:bodyPr wrap="none" rtlCol="0">
            <a:spAutoFit/>
          </a:bodyPr>
          <a:lstStyle/>
          <a:p>
            <a:r>
              <a:rPr lang="en-US" dirty="0" smtClean="0"/>
              <a:t>1) Classroom Management</a:t>
            </a:r>
            <a:endParaRPr lang="en-US" dirty="0"/>
          </a:p>
        </p:txBody>
      </p:sp>
      <p:sp>
        <p:nvSpPr>
          <p:cNvPr id="4" name="TextBox 3"/>
          <p:cNvSpPr txBox="1"/>
          <p:nvPr/>
        </p:nvSpPr>
        <p:spPr>
          <a:xfrm>
            <a:off x="667011" y="6400800"/>
            <a:ext cx="7848600" cy="276999"/>
          </a:xfrm>
          <a:prstGeom prst="rect">
            <a:avLst/>
          </a:prstGeom>
          <a:noFill/>
        </p:spPr>
        <p:txBody>
          <a:bodyPr wrap="square" rtlCol="0">
            <a:spAutoFit/>
          </a:bodyPr>
          <a:lstStyle/>
          <a:p>
            <a:r>
              <a:rPr lang="en-US" sz="1200" dirty="0"/>
              <a:t>http://www.flickr.com/photos/national_library_of_australia_commons/6173548853/sizes/m/in/photostream/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75795"/>
            <a:ext cx="3946743" cy="299163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448646"/>
            <a:ext cx="474364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59381"/>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3900" y="1055132"/>
            <a:ext cx="2362200" cy="369332"/>
          </a:xfrm>
          <a:prstGeom prst="rect">
            <a:avLst/>
          </a:prstGeom>
          <a:noFill/>
        </p:spPr>
        <p:txBody>
          <a:bodyPr wrap="square" rtlCol="0">
            <a:spAutoFit/>
          </a:bodyPr>
          <a:lstStyle/>
          <a:p>
            <a:r>
              <a:rPr lang="en-US" dirty="0" smtClean="0"/>
              <a:t>2) Communication</a:t>
            </a:r>
            <a:endParaRPr lang="en-US" dirty="0"/>
          </a:p>
        </p:txBody>
      </p:sp>
      <p:sp>
        <p:nvSpPr>
          <p:cNvPr id="3" name="TextBox 2"/>
          <p:cNvSpPr txBox="1"/>
          <p:nvPr/>
        </p:nvSpPr>
        <p:spPr>
          <a:xfrm>
            <a:off x="251061" y="5923001"/>
            <a:ext cx="5670078" cy="830997"/>
          </a:xfrm>
          <a:prstGeom prst="rect">
            <a:avLst/>
          </a:prstGeom>
          <a:noFill/>
        </p:spPr>
        <p:txBody>
          <a:bodyPr wrap="none" rtlCol="0">
            <a:spAutoFit/>
          </a:bodyPr>
          <a:lstStyle/>
          <a:p>
            <a:r>
              <a:rPr lang="en-US" sz="1200" dirty="0">
                <a:hlinkClick r:id="rId2"/>
              </a:rPr>
              <a:t>http://www.flickr.com/photos/donovan_beeson/5152465861/sizes/m/in/photostream</a:t>
            </a:r>
            <a:r>
              <a:rPr lang="en-US" sz="1200" dirty="0" smtClean="0">
                <a:hlinkClick r:id="rId2"/>
              </a:rPr>
              <a:t>/</a:t>
            </a:r>
            <a:endParaRPr lang="en-US" sz="1200" dirty="0" smtClean="0"/>
          </a:p>
          <a:p>
            <a:r>
              <a:rPr lang="en-US" sz="1200" dirty="0">
                <a:hlinkClick r:id="rId3"/>
              </a:rPr>
              <a:t>http://www.flickr.com/photos/cseeman/7248554610/sizes/m/in/photostream</a:t>
            </a:r>
            <a:r>
              <a:rPr lang="en-US" sz="1200" dirty="0" smtClean="0">
                <a:hlinkClick r:id="rId3"/>
              </a:rPr>
              <a:t>/</a:t>
            </a:r>
            <a:endParaRPr lang="en-US" sz="1200" dirty="0" smtClean="0"/>
          </a:p>
          <a:p>
            <a:r>
              <a:rPr lang="en-US" sz="1200" dirty="0">
                <a:hlinkClick r:id="rId4"/>
              </a:rPr>
              <a:t>http://www.flickr.com/photos/raster/3071133748/sizes/m/in/photostream</a:t>
            </a:r>
            <a:r>
              <a:rPr lang="en-US" sz="1200" dirty="0" smtClean="0">
                <a:hlinkClick r:id="rId4"/>
              </a:rPr>
              <a:t>/</a:t>
            </a:r>
            <a:endParaRPr lang="en-US" sz="1200" dirty="0" smtClean="0"/>
          </a:p>
          <a:p>
            <a:r>
              <a:rPr lang="en-US" sz="1200" dirty="0"/>
              <a:t>http://www.flickr.com/photos/24289877@N02/5181047860/sizes/m/in/photostream/</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060575"/>
            <a:ext cx="3048000" cy="304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1066800"/>
            <a:ext cx="3175000" cy="198755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0772" y="914400"/>
            <a:ext cx="1216152" cy="1524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3400" y="3352800"/>
            <a:ext cx="3528840" cy="2343150"/>
          </a:xfrm>
          <a:prstGeom prst="rect">
            <a:avLst/>
          </a:prstGeom>
        </p:spPr>
      </p:pic>
      <p:sp>
        <p:nvSpPr>
          <p:cNvPr id="8" name="Bent Arrow 7"/>
          <p:cNvSpPr/>
          <p:nvPr/>
        </p:nvSpPr>
        <p:spPr>
          <a:xfrm>
            <a:off x="2590800" y="1239798"/>
            <a:ext cx="1066800" cy="6652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p:cNvSpPr/>
          <p:nvPr/>
        </p:nvSpPr>
        <p:spPr>
          <a:xfrm>
            <a:off x="5257800" y="1572399"/>
            <a:ext cx="457200" cy="332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Up Arrow 10"/>
          <p:cNvSpPr/>
          <p:nvPr/>
        </p:nvSpPr>
        <p:spPr>
          <a:xfrm>
            <a:off x="8153400" y="3352800"/>
            <a:ext cx="381000" cy="147637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959431"/>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31310" y="838200"/>
            <a:ext cx="2133600" cy="369332"/>
          </a:xfrm>
          <a:prstGeom prst="rect">
            <a:avLst/>
          </a:prstGeom>
          <a:noFill/>
        </p:spPr>
        <p:txBody>
          <a:bodyPr wrap="square" rtlCol="0">
            <a:spAutoFit/>
          </a:bodyPr>
          <a:lstStyle/>
          <a:p>
            <a:r>
              <a:rPr lang="en-US" dirty="0" smtClean="0"/>
              <a:t>3) Resources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67000"/>
            <a:ext cx="4394200" cy="2355291"/>
          </a:xfrm>
          <a:prstGeom prst="rect">
            <a:avLst/>
          </a:prstGeom>
        </p:spPr>
      </p:pic>
      <p:sp>
        <p:nvSpPr>
          <p:cNvPr id="4" name="TextBox 3"/>
          <p:cNvSpPr txBox="1"/>
          <p:nvPr/>
        </p:nvSpPr>
        <p:spPr>
          <a:xfrm>
            <a:off x="2286000" y="6172200"/>
            <a:ext cx="5562600" cy="276999"/>
          </a:xfrm>
          <a:prstGeom prst="rect">
            <a:avLst/>
          </a:prstGeom>
          <a:noFill/>
        </p:spPr>
        <p:txBody>
          <a:bodyPr wrap="square" rtlCol="0">
            <a:spAutoFit/>
          </a:bodyPr>
          <a:lstStyle/>
          <a:p>
            <a:r>
              <a:rPr lang="en-US" sz="1200" dirty="0"/>
              <a:t>http://www.flickr.com/photos/slimcoincidence/406910873/sizes/m/in/photostream/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685800"/>
            <a:ext cx="4572000" cy="257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0" y="3475313"/>
            <a:ext cx="3330879" cy="307777"/>
          </a:xfrm>
          <a:prstGeom prst="rect">
            <a:avLst/>
          </a:prstGeom>
          <a:noFill/>
        </p:spPr>
        <p:txBody>
          <a:bodyPr wrap="square" rtlCol="0">
            <a:spAutoFit/>
          </a:bodyPr>
          <a:lstStyle/>
          <a:p>
            <a:r>
              <a:rPr lang="en-US" sz="1400" dirty="0" smtClean="0"/>
              <a:t>(137 </a:t>
            </a:r>
            <a:r>
              <a:rPr lang="en-US" sz="1400" dirty="0" smtClean="0"/>
              <a:t>000 000 hits for </a:t>
            </a:r>
            <a:r>
              <a:rPr lang="en-US" sz="1400" dirty="0" smtClean="0"/>
              <a:t>Distance Learning!!)</a:t>
            </a:r>
            <a:endParaRPr lang="en-US" sz="1400" dirty="0"/>
          </a:p>
        </p:txBody>
      </p:sp>
    </p:spTree>
    <p:extLst>
      <p:ext uri="{BB962C8B-B14F-4D97-AF65-F5344CB8AC3E}">
        <p14:creationId xmlns:p14="http://schemas.microsoft.com/office/powerpoint/2010/main" val="2026804199"/>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652490"/>
            <a:ext cx="4953000" cy="369332"/>
          </a:xfrm>
          <a:prstGeom prst="rect">
            <a:avLst/>
          </a:prstGeom>
          <a:noFill/>
        </p:spPr>
        <p:txBody>
          <a:bodyPr wrap="square" rtlCol="0">
            <a:spAutoFit/>
          </a:bodyPr>
          <a:lstStyle/>
          <a:p>
            <a:r>
              <a:rPr lang="en-US" dirty="0" smtClean="0"/>
              <a:t>4) </a:t>
            </a:r>
            <a:r>
              <a:rPr lang="en-US" dirty="0" smtClean="0"/>
              <a:t>Meeting the needs of individual learners</a:t>
            </a:r>
            <a:endParaRPr lang="en-US" dirty="0"/>
          </a:p>
        </p:txBody>
      </p:sp>
      <p:pic>
        <p:nvPicPr>
          <p:cNvPr id="3074" name="Picture 2" descr="http://t2.gstatic.com/images?q=tbn:ANd9GcQCkmTQhIkbKENmi1-pYY-qvyTQcRWqHLnzRKwoftka0Gw4XnV8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592" y="1938156"/>
            <a:ext cx="1509908" cy="14108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0.gstatic.com/images?q=tbn:ANd9GcTXHm9XcH9T0I0EOJrLBOGANosV-xO3mlldiVZue4LYNHmLIO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1400"/>
            <a:ext cx="2971800" cy="295859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AQEBIUEBQUFRQVFhQVFhUVExUUEhYWFRYWFhUUFhkYGyYeFxokGRUZHy8gIycqLCwsFR8xNTAqNSYtLCkBCQoKDgwOGg8PGjUkHyQtKiwuKSkqKSksKSw1Ly8sLCwsLCk1LCksLC0pLC8pLCwsLCwsKSwuKSwpLCksLCwtLP/AABEIAMMBAwMBIgACEQEDEQH/xAAcAAEAAgIDAQAAAAAAAAAAAAAABQcEBgECAwj/xABSEAABAwIBBQgNCAcHAwUAAAABAAIDBBEFBgcSITETQVFTYXGz0hYXIjQ1VHOBg5GTo7EUMkJyoaKywRUjUmKCktEIJCY2Q8LxM2PwJWR0hLT/xAAbAQEAAwEBAQEAAAAAAAAAAAAAAgMFAQQHBv/EADoRAAIBAgEKAwUHAwUAAAAAAAABAgMRBAUSEyExMlFScZFBocFCYYGxshQicpKi4fAVYvEGIyQzNP/aAAwDAQACEQMRAD8As7J7J6kdSUxdTwEmGEkmGMkkxtuSdHWpHsaovFqf2EfVTJrvKl8hD0bVJKyUpXes4RvY1ReLU/sI+qnY1ReLU/sI+qpJFHPlxOk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FG5eYdEzEJ2sjja0bnYNjYALxMJsAOFFk5wvCVR6LoY0WzTbzF0RWy18mu8qXyEPRtUko3JrvKl8hD0bVJLGlvMsCIiiAiIgCIiAIi4JQEZlFlBFQwOmm0i0arNALjqJ1XI3gfUsrDcQZURRyxm7JGte3hs4Bwv5itDzy1RFPHGBcOLyeTVotP3is7NviwbgsMjrkRRkOta9oyWnaeBq9EqNqUZrxbRy+uxvC4JWnQZz6V9PLOGS6MUhicCGaWloh2rutYI+Cy6jLymZh7a46W5uaHNZYboSb9zttfVwqDo1F4eNviLo9K/LimgrI6WQPEkjg1ps0suRpAk6VwLci2IFUllDiDajG6GQBzSZIw6N4GmwhmwkEgggggi41qysUy0hgc9jQZHxsMj2tfG1wa0d0Q1ztJ1t+wNudWVaDTiorwTCZsi4Khcncq6eupzNCSGtLmvDhZzHN1uDtZGyxvfYQomPOZTOaX6Eoj3YQMfZpD5NINtYG7Nt9e0NPMqdFO7VtguTkmU9KKptKZAJ3AkMsddhci9rXtrte9lnPq2h7WEjScHFo3yG20j5tIetaLW4lhn6XiD4XCrddglGjo9zGXjSs/fYAL2vrAUTHlbLPjsY3N1o4Zo9zDmdyRKzSNyQ0/NGu6u0Deu1rK4uWsSsSmxAPe5oBFjt1cF/gtfw7ODBUVElPHHLukbXOIO5j5rtAtHd63aWpSuTuLsq4WzMjdGH6wHhoeRvOOiTa+3bdUypyhvIXJdERQOhERAEREAREQBERAUtnC8JVHouhjRM4XhKo9F0MaLapbi6IrZa+TXeVL5CHo2qSUbk13lS+Qh6Nqkljy3mWBERRAREQBERAF5ybW85+C9F0cEBX+ceHdYqs70LKUefdC9/3XsURmzqL4JXR8X8qb5iwv/wB5U5icM1TBiMkUjDGTONDcw7SMDQy2le+sx8GrUtPzYVV6fF4xrvG54t+9E8f7Fpx/6EuEl8kQ8SFwvwVX/wDy29EF65S1BGAUDOGJ59WgP6+tY2E1DP0VWguaC6qBaCRc2iB1DfWRlTSu/QGHSW1Bj2E8rmhzfXoFep2U1fmn8iPgSmOtH6boOeDoypjKbCaCKvnkjMz6l8E73sDmmKMOZaR+vXc3+br1nYL6obGZWOxvD9FwcQ6EEA3ItGb39ax4a3/1XEd2cGkU1WzujbXumwX51Tm3alfZGOokZeQ9SY8MxUjjbD+Pc2/AqRzdYP8ALMHlj1aXyrdGk7zo5mv3uRpHnUNkU9slBicLTeSR0r4wNd9ybE/+gHKVN5sKgtwl2gSHPqw1pF7m8zC77gcTyAqFfZK23PCI/GG2ykpxwSH/APKucn/8yv8A/s9M1MZdfKWC+3dCSN/XSlYUVUYcdq3A2dHHWW+uXAx85JI9aslrg1/ZE4jIxWY0GUE7xqD45yOeSLdW/fBVw4PSiKGNg2Na1vmaA0fYFWGcnCTJimGut/1S1rrf9h5e71tdbzK2YG2aByBeLESUlFrgr/DUSR6IiLyEgiIgCIiAIiIAiIgKWzheEqj0XQxomcLwlUei6GNFtUtxdEVstfJrvKl8hD0bVJKNya7ypfIQ9G1SSx5bzLAiIogIiIAiIgC6yMDgQRcEEEHYQdoK7IgImkyVo4myMjhjayT57GsaGO52gWO1eWGZG0VNIZIII43EEEsY1twdoNhs5FNou3YNZZm5wwF9qWG0li4bm0tNtmojVt3lnDJOj+TuptxYYD/p6I0L7bgDYb67hTC4umc+INdjzfYc3QIp4rsADXbm3SaBrABtfVde9XkZRS1AqHQsMwt+s0RpGwsCTvm2q+1Td0Lgmc+IIXCcjaKkkc+mhZG53ztBoF9+3NfXbYu1JklRwyuliiYx7iSS0AC5+cQNgJ37WvvqYDgl0uwQk+RVA+UTGni3W99MRs078Ola91jY9k5QNc6tnhYZIW6Zk0Rp9wNR5SLCx3rLZLrrLE1wLXAEEEEEXBB1EEb4suqWsGh4TjcGLPo5WRuYYnVDrOINgC2IEHfDi64P7hW/BRmEZNUtJcU8TYwbXsSdmwaybAXNhsFzwqUXZtN6tgCIigAiIgCIiAIiIAiIgKWzheEqj0XQxomcLwlUei6GNFtUtxdEVstfJrvKl8hD0bVJKNya7ypfIQ9G1SSx5bzLAiIogIiIAiIgCIiAIi1PLjLlmHsaxgElTJfc4r2AGu8kh+iwW26th5SLKVKVWShBXbON2JnHMo6aij3SqkbG3ev85x4GtGtx5lVmUmfOQXFJE2JttUtRfTI/abE387haJU11ZidWdxJqZ/pzu1Qwi+yIHUxg/aIud4Bblk9mlp2EPqiamUm50iRFfm2v53HzLRthsNqaz5fpXRbX8SOt+40Wuy9xStcQJ6qW/wBGK7G82jGPisJ+TeJy6zS1DuV4df7y+icOycDGhrGtY39ljQ1vqbqUlHgDU/qtaO5aK9ySGYj5jbgWKQ6209Sz6gf/ALFnYbnLxakdb5RNq+hPeQc1pNY81l9JHAm8CwcTyPgnbozRskHA9od6r6x5l3+pzlqqxUl70hmcDQMmc/7HENr4dC/+rDdzedzDrA5ieZWvhuLw1MYkgkZJG7Y5huObkPIVTuVWY5ti+hJY7bubyTGeQE62+e45lX+DY9iGC1RDdKN4P6yF4/VvHKN/kcPMV14ehiVej92XDwOXa2n1ei1jInLenxOASRGzhYSRk90x1th4Rq1Hf9a2e6ypRcXmvaWBERRAREQBERAEREAREQFLZwvCVR6LoY0TOF4SqPRdDGi2qW4uiK2Wvk13lS+Qh6NqklG5Nd5UvkIejapJY8t5lgREUQEREAREQBEQoCJynx+OhpZaiTZG24bvucdTWDlLrBfOlQ+qxOsdCHfr5zp1Um9HGLWhHAxotcb7rDe171n4yiLZaenHzY2GpeOF1yyIHmIP8y8c0mAaFKJnC8tSS4k7dAEhgvym7jzjgWqv+Nhk1vT+nwXxeshtkbZkvktFTRNhgbZg1k/Se7fe875P2by3Ojw1rBs1rnD6MMaFmrKvcmcBoC5XGkvKSoAUXJR1s6lc9kXnHMCu2muqSauhYOjBWoZeZvocShLSA2VoO5SW1tO2x4WE7Ry3W4ArlThNwedF6zh8oYHjFTguIXcCHRuMc0e85l9Y5d5wPMvp/BsUZURMfGbte0OaeEEXBVR5/sl2gQ1rBYk7jLYbdRMbjzaJb/KvfMXlA51M+Bx1wvs3Xr0H3IHMCHLUxaValHELoyEdTsXKi6sdcLsskmEREAREQBERAEREBS2cLwlUei6GNEzheEqj0XQxotqluLoitlr5Nd5UvkIejapJRuTXeVL5CHo2qSWPLeZYERFEBERAEREAXBQlVjnPzlvpXfI6HXUusHvA0tz0tYa0b7yDfkuvRhsNPE1FTp7fJe9nG0ldlaZ66kuxWqH7LYWDm3NrviVcGRsDGQ0zLgWijDQSATosbe3Cvn3KrdoXvhndpSlzZJiTpPD9E2Y5x2kBxvyu5FvecrEZIqGiaw2D2G/OxsBY8W2ObrseBx4Vq4uiqlWFGMtkUr9E2Vxeq5f7Ni6Ty2Ch8AxEugh0iSdyjJJ1kksBJPCldW67cJA9a/K43FRw0G2eqlTc2ejsS7q1+XzLBxOvIa432fE6h8VhTy6M7BwsPxuPgsXGX2h/iH9fyX5GWUZ1Y2b2s1aWHWfFcTYKWssbL1qcRt9n2m35qLkdo6P72z1E/kvCvnIa3lewfev+Sup5UcqCjHaUxoXn1NkpKy6zg5a5Qy90uuXuIyQYXVSxHRexgIP8bQfsJHnX63J7deEF4uyM+qs2TMDO1GyXB6yxB0NA6iDZzZGGx4DY7OVVJmVnLa2obvGIOPO17QD94qXwOu0smcQuPnSym2vfkiO/r9ar41joRDUUz3RyAaD9E2IezYeUObbUdVw5fqaOFc8NOknsk9fwPM5Wdz60o33aF7quc1ecluIRmKazamMXcBqa9t7bo0b29cb3nVig3WDUpypycZFqdzlERQAREQBERAEREBS2cLwlUei6GNEzheEqj0XQxotqluLoitlr5Nd5UvkIejapJRuTXeVL5CHo2qSWPLeZYERFEBERAEREBDZYY8KGinqDa7GHRB2F57lg/mIXz5k1inycVGITfrJruEWlrvM+53Q8NtZVif2g8SLKWmhH+pK555om6h65AfMqYxGqO4wxjYAXHnK/V5LoJYVy535Lw7lE394iK6odI9z3klziXOJ1kkm5PrVl51O88P8AqSfggVYSqz86o/umH/Uk/BAvI/8A2fm+lkvZLVwWS0EVuKi6Nq9qh/cxnhfH9pWHhmqmjPBCw+7C9quW0VMTvvi+C+PZZxTq4hxi9Vzew1OyRjYnJ/fYhwBv3tL+q65RG0beV1/U0/1WFi1Vav8AquhH2NJ+K98s5g0MHJI77AAs2mmnTjxX7mrTp/7lFcV6XJHEakN+TcBIPmsB/uXTGm6Ij8oP/PtUJlJiHdQt/Zga/wA7tn4VIY9XAxUx33ASfdb/AFUadOUNH77kI4eUdG+N/VkqZNC53tXxt+ajs4lZfCKxv7jekYszGJQ1jNfz3x+q9z+Sgs40t6GuaPoxxX/iff8AILfyFlGosZQi9jlFfqS9TIrUU6Tl7n5W9WaTk/8A5brfryfjhVd37h3OPzVhZPH/AA7W/Xk/HCq8+gecL7Tk3XCr+J/JGHPaj0wLGpKOpinjPdRuB52/SaeQi486+tMBxVtREx7Ddr2tc08hAIXx5IvoPMripfh8QJ+Y58fmBuPscAsTKdNKVyyDLURcArlY5YEREAREQBERAUtnC8JVHouhjRM4XhKo9F0MaLapbi6IrZa+TXeVL5CHo2qSUbk13lS+Qh6Nqkljy3mWBERRAREQBERAUj/aJJ3Wi4NCb8UaqCodfR5grw/tD4eXU9JMNjJHxn0jQR0Z9aotxX7TJslLCRXC/wA2eee8Y0qs/Ot3rQfVk/BCqwmVn51u9aH6sn4YVi1HbHQX4vokXR3H8Pmbs/GdzgpR9GSjsecNaAfXqWNiWOA0dHY913R9mS34ha7JVF8NGL62xmPk1uuPscvGSjlBcx17whwI4AH91bzuuvlP2SGdeW1Sb82vVH0jC4CmoQctqd+u1eqJLGsU06mpeNmm3R5mgD8ln5bYppyutsEMdv47u/MKOp8ELqSom2lr42jmPzj99vqWBiem97jrIa2GM+ZgaB90+pdhSpucbezq+k9VOlSlUjm+xq8omTj+JaUz7bBFCweZjL/Erisx0vEYv8ynZH/Fbuvt+Cjhh7y0Pt3JcWX/AHg3St6ivX9Du0Inb0m6c3cO0V6FTpRUU/DV5fsetUqEVFN7NXl+xOY1lNujIGtPzIYyfrkAn4BeeU2NiWlxQjY4QBv84H9VFTYHKyON7m2ElyzhcBbXbeBvqWLjlBJFT1LXA3Zoh9tgNxa6vydQo/aqGa9k4/XFvzVjJx2Gw/2Sag9kZfNN+asemAH/AA9WfXf+OJV/9B3OrAwH/L1Z9d/44lX/ANA84X1rJG5W/G/Q+aVdq6GLKrrzGO/uR8vJ+CJUlKVe+ZekLKCIn6b5H+YnRH4FlZUmnOxKBb0R1Bd10i2Bd1jFgREQBERAEREBS2cLwlUei6GNEzheEqj0XQxotqluLoitlr5Nd5UvkIejapJRuTXeVL5CHo2qSWPLeZYERFEBERAEREBruX2T3y+gngHz3N0o/KM7pnrIt518oSMLSWuBBBIIO0EbQeVfaBCpLPBmwe5762iaXF2uaJo7q+/Kwb9/pDbv75WxkzGaJunLYyucb6yk5VZ2dbvah+pJ+CFVlMOFWbnV70oOVkn4IFOcVLGxnwzvpkdTtBr+bSejwPubjYyCnk57tjvbzk+pbfVYOx1aTbVNC8O5/mk+qy86CAOgZfaaZrDzhrSPzUzJYyxOG8Hj1gFfFMbWqKq0/DOXy9Ufq54yc4x17IteS9VciMEw+9HKw7XaQPO1oF/WFr5w0fJXOtrNSy/M1jgPtefWtwpjoaQ/7jz6zdRc1Lanmb/7gW9bQPioU6koyb4tMuo4lqcte2Sf88jFfhQbQRate6mT+fTHwsFk1WENEFI0j5vcn0liVJYnHeFrB+1GPUbLtWu0mat4tI8xH5KCqVJWfvb/AJ3KftM3Z39pvv8A5PPFKRrpqUWFmuNhvANsfyC17L6ma2hxEj/UET/O0tHxH2rZqv8A6jDwCT7dELWcvrnDqo/uD8bVr/6fwtSri6Ek9SlG/wCe/oeCvWcaObf2WvO5pOA/5erPrv8AxxKvnOs086sPJ4f4drT++/8AHEq2cHPcGMBc4mwa0XJPAANq+z4StHD0asn4zduyMCX3muhzQUL6iaOKMXdI4NHn2k8gGvzL6hyTwtsUccbB3MbWtHM0AX/NV3m0yAdS/rpx+veLBvFtO0X/AGjv8A1K5MKo9Bq/PVqrqSbZalYkWhcoioOhERAEREAREQFLZwvCVR6LoY0TOF4SqPRdDGi2qW4uiK2Wvk13lS+Qh6NqklG5Nd5UvkIejapJY8t5lgREUQEREAREQBdJIwRYruiA0nKLNnQVTi+SnYXHa4XY485YRdZUOScLtz3SJjzCCIi9uloXAGq+/Zo18i2xcWUs6XEGszYU4E2WI+J483/C3BzAV4Oo2lZdbJlCq86SPRHESirGp7k7gSQDRII2ua484IP5LaxQtXlLhbXcC8tbItGolZ2sTjipRNYe/S9d97aNa53M8C2NuDtHAvVuHAKUMjUYqweKkaw4En/zf/4Ulh9CHAhwuDqIIuCDvFSpw1p4F7xUwavZhMFTwu4U1KrntNblyIpTFJAImthlJL42XY0kkEnuSCPmjZbYsKizfUlKf7tAyM/tAFz/AOZ13fat3suLLQc5NWuVETQYQG7VLNbZcoogIiIAiIgCIiAIiICls4XhKo9F0MaJnC8JVHouhjRbVLcXRFbLXya7ypfIQ9G1SSjMmu86XyEPRtUmseW8ywIiKICIiAIiIAiIgCIiAIiIAiIgCIiAIiIAiIgCIiAIiIAiIgCIiAIiICls4XhKo9F0MaJnC8JVHouhjRbVLcXRFbMXDsvcQZDE1s1g1jGgblFqAaABrZwLI7YeJcf7qHqIinoocq7Hbjth4lx/uoeonbDxLj/dQ9RETRQ5V2Fx2w8S4/3UPUTth4lx/uoeoiJoocq7C47YeJcf7qHqJ2w8S4/3UPURE0UOVdhcdsPEuP8AdQ9RO2HiXH+6h6iImihyrsLjth4lx/uoeonbDxLj/dQ9RETRQ5V2Fx2w8S4/3UPUTth4lx/uoeoiJoocq7C47YeJcf7qHqJ2w8S4/wB1D1ERNFDlXYXHbDxLj/dQ9RO2HiXH+6h6iImihyrsLjth4lx/uoeonbDxLj/dQ9RETRQ5V2Fx2w8S4/3UPUTth4lx/uoeoiJoocq7C47YeJcf7qHqJ2w8S4/3UPURE0UOVdhcdsPEuP8AdQ9RO2HiXH+6h6iImihyrsLjth4lx/uoeonbDxLj/dQ9RETRQ5V2Fx2w8S4/3UPUTth4lx/uoeoiJoocq7C47YeJcf7qHqJ2w8S4/wB1D1ERNFDlXYXNMyhyjqZamR8j7uOjc6DBsY0DUG22BERWJJIgz//Z"/>
          <p:cNvSpPr>
            <a:spLocks noChangeAspect="1" noChangeArrowheads="1"/>
          </p:cNvSpPr>
          <p:nvPr/>
        </p:nvSpPr>
        <p:spPr bwMode="auto">
          <a:xfrm>
            <a:off x="63500" y="-904875"/>
            <a:ext cx="2466975" cy="185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AQEBIUEBQUFRQVFhQVFhUVExUUEhYWFRYWFhUUFhkYGyYeFxokGRUZHy8gIycqLCwsFR8xNTAqNSYtLCkBCQoKDgwOGg8PGjUkHyQtKiwuKSkqKSksKSw1Ly8sLCwsLCk1LCksLC0pLC8pLCwsLCwsKSwuKSwpLCksLCwtLP/AABEIAMMBAwMBIgACEQEDEQH/xAAcAAEAAgIDAQAAAAAAAAAAAAAABQcEBgECAwj/xABSEAABAwIBBQgNCAcHAwUAAAABAAIDBBEFBgcSITETQVFTYXGz0hYXIjQ1VHOBg5GTo7EUMkJyoaKywRUjUmKCktEIJCY2Q8LxM2PwJWR0hLT/xAAbAQEAAwEBAQEAAAAAAAAAAAAAAgMFAQQHBv/EADoRAAIBAgEKAwUHAwUAAAAAAAABAgMRBAUSEyExMlFScZFBocFCYYGxshQicpKi4fAVYvEGIyQzNP/aAAwDAQACEQMRAD8As7J7J6kdSUxdTwEmGEkmGMkkxtuSdHWpHsaovFqf2EfVTJrvKl8hD0bVJKyUpXes4RvY1ReLU/sI+qnY1ReLU/sI+qpJFHPlxOk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Eb2NUXi1P7CPqp2NUXi1P7CPqqSRM+XEFG5eYdEzEJ2sjja0bnYNjYALxMJsAOFFk5wvCVR6LoY0WzTbzF0RWy18mu8qXyEPRtUko3JrvKl8hD0bVJLGlvMsCIiiAiIgCIiAIi4JQEZlFlBFQwOmm0i0arNALjqJ1XI3gfUsrDcQZURRyxm7JGte3hs4Bwv5itDzy1RFPHGBcOLyeTVotP3is7NviwbgsMjrkRRkOta9oyWnaeBq9EqNqUZrxbRy+uxvC4JWnQZz6V9PLOGS6MUhicCGaWloh2rutYI+Cy6jLymZh7a46W5uaHNZYboSb9zttfVwqDo1F4eNviLo9K/LimgrI6WQPEkjg1ps0suRpAk6VwLci2IFUllDiDajG6GQBzSZIw6N4GmwhmwkEgggggi41qysUy0hgc9jQZHxsMj2tfG1wa0d0Q1ztJ1t+wNudWVaDTiorwTCZsi4Khcncq6eupzNCSGtLmvDhZzHN1uDtZGyxvfYQomPOZTOaX6Eoj3YQMfZpD5NINtYG7Nt9e0NPMqdFO7VtguTkmU9KKptKZAJ3AkMsddhci9rXtrte9lnPq2h7WEjScHFo3yG20j5tIetaLW4lhn6XiD4XCrddglGjo9zGXjSs/fYAL2vrAUTHlbLPjsY3N1o4Zo9zDmdyRKzSNyQ0/NGu6u0Deu1rK4uWsSsSmxAPe5oBFjt1cF/gtfw7ODBUVElPHHLukbXOIO5j5rtAtHd63aWpSuTuLsq4WzMjdGH6wHhoeRvOOiTa+3bdUypyhvIXJdERQOhERAEREAREQBERAUtnC8JVHouhjRM4XhKo9F0MaLapbi6IrZa+TXeVL5CHo2qSUbk13lS+Qh6Nqkljy3mWBERRAREQBERAF5ybW85+C9F0cEBX+ceHdYqs70LKUefdC9/3XsURmzqL4JXR8X8qb5iwv/wB5U5icM1TBiMkUjDGTONDcw7SMDQy2le+sx8GrUtPzYVV6fF4xrvG54t+9E8f7Fpx/6EuEl8kQ8SFwvwVX/wDy29EF65S1BGAUDOGJ59WgP6+tY2E1DP0VWguaC6qBaCRc2iB1DfWRlTSu/QGHSW1Bj2E8rmhzfXoFep2U1fmn8iPgSmOtH6boOeDoypjKbCaCKvnkjMz6l8E73sDmmKMOZaR+vXc3+br1nYL6obGZWOxvD9FwcQ6EEA3ItGb39ax4a3/1XEd2cGkU1WzujbXumwX51Tm3alfZGOokZeQ9SY8MxUjjbD+Pc2/AqRzdYP8ALMHlj1aXyrdGk7zo5mv3uRpHnUNkU9slBicLTeSR0r4wNd9ybE/+gHKVN5sKgtwl2gSHPqw1pF7m8zC77gcTyAqFfZK23PCI/GG2ykpxwSH/APKucn/8yv8A/s9M1MZdfKWC+3dCSN/XSlYUVUYcdq3A2dHHWW+uXAx85JI9aslrg1/ZE4jIxWY0GUE7xqD45yOeSLdW/fBVw4PSiKGNg2Na1vmaA0fYFWGcnCTJimGut/1S1rrf9h5e71tdbzK2YG2aByBeLESUlFrgr/DUSR6IiLyEgiIgCIiAIiIAiIgKWzheEqj0XQxomcLwlUei6GNFtUtxdEVstfJrvKl8hD0bVJKNya7ypfIQ9G1SSx5bzLAiIogIiIAiIgC6yMDgQRcEEEHYQdoK7IgImkyVo4myMjhjayT57GsaGO52gWO1eWGZG0VNIZIII43EEEsY1twdoNhs5FNou3YNZZm5wwF9qWG0li4bm0tNtmojVt3lnDJOj+TuptxYYD/p6I0L7bgDYb67hTC4umc+INdjzfYc3QIp4rsADXbm3SaBrABtfVde9XkZRS1AqHQsMwt+s0RpGwsCTvm2q+1Td0Lgmc+IIXCcjaKkkc+mhZG53ztBoF9+3NfXbYu1JklRwyuliiYx7iSS0AC5+cQNgJ37WvvqYDgl0uwQk+RVA+UTGni3W99MRs078Ola91jY9k5QNc6tnhYZIW6Zk0Rp9wNR5SLCx3rLZLrrLE1wLXAEEEEEXBB1EEb4suqWsGh4TjcGLPo5WRuYYnVDrOINgC2IEHfDi64P7hW/BRmEZNUtJcU8TYwbXsSdmwaybAXNhsFzwqUXZtN6tgCIigAiIgCIiAIiIAiIgKWzheEqj0XQxomcLwlUei6GNFtUtxdEVstfJrvKl8hD0bVJKNya7ypfIQ9G1SSx5bzLAiIogIiIAiIgCIiAIi1PLjLlmHsaxgElTJfc4r2AGu8kh+iwW26th5SLKVKVWShBXbON2JnHMo6aij3SqkbG3ev85x4GtGtx5lVmUmfOQXFJE2JttUtRfTI/abE387haJU11ZidWdxJqZ/pzu1Qwi+yIHUxg/aIud4Bblk9mlp2EPqiamUm50iRFfm2v53HzLRthsNqaz5fpXRbX8SOt+40Wuy9xStcQJ6qW/wBGK7G82jGPisJ+TeJy6zS1DuV4df7y+icOycDGhrGtY39ljQ1vqbqUlHgDU/qtaO5aK9ySGYj5jbgWKQ6209Sz6gf/ALFnYbnLxakdb5RNq+hPeQc1pNY81l9JHAm8CwcTyPgnbozRskHA9od6r6x5l3+pzlqqxUl70hmcDQMmc/7HENr4dC/+rDdzedzDrA5ieZWvhuLw1MYkgkZJG7Y5huObkPIVTuVWY5ti+hJY7bubyTGeQE62+e45lX+DY9iGC1RDdKN4P6yF4/VvHKN/kcPMV14ehiVej92XDwOXa2n1ei1jInLenxOASRGzhYSRk90x1th4Rq1Hf9a2e6ypRcXmvaWBERRAREQBERAEREAREQFLZwvCVR6LoY0TOF4SqPRdDGi2qW4uiK2Wvk13lS+Qh6NqklG5Nd5UvkIejapJY8t5lgREUQEREAREQBEQoCJynx+OhpZaiTZG24bvucdTWDlLrBfOlQ+qxOsdCHfr5zp1Um9HGLWhHAxotcb7rDe171n4yiLZaenHzY2GpeOF1yyIHmIP8y8c0mAaFKJnC8tSS4k7dAEhgvym7jzjgWqv+Nhk1vT+nwXxeshtkbZkvktFTRNhgbZg1k/Se7fe875P2by3Ojw1rBs1rnD6MMaFmrKvcmcBoC5XGkvKSoAUXJR1s6lc9kXnHMCu2muqSauhYOjBWoZeZvocShLSA2VoO5SW1tO2x4WE7Ry3W4ArlThNwedF6zh8oYHjFTguIXcCHRuMc0e85l9Y5d5wPMvp/BsUZURMfGbte0OaeEEXBVR5/sl2gQ1rBYk7jLYbdRMbjzaJb/KvfMXlA51M+Bx1wvs3Xr0H3IHMCHLUxaValHELoyEdTsXKi6sdcLsskmEREAREQBERAEREBS2cLwlUei6GNEzheEqj0XQxotqluLoitlr5Nd5UvkIejapJRuTXeVL5CHo2qSWPLeZYERFEBERAEREAXBQlVjnPzlvpXfI6HXUusHvA0tz0tYa0b7yDfkuvRhsNPE1FTp7fJe9nG0ldlaZ66kuxWqH7LYWDm3NrviVcGRsDGQ0zLgWijDQSATosbe3Cvn3KrdoXvhndpSlzZJiTpPD9E2Y5x2kBxvyu5FvecrEZIqGiaw2D2G/OxsBY8W2ObrseBx4Vq4uiqlWFGMtkUr9E2Vxeq5f7Ni6Ty2Ch8AxEugh0iSdyjJJ1kksBJPCldW67cJA9a/K43FRw0G2eqlTc2ejsS7q1+XzLBxOvIa432fE6h8VhTy6M7BwsPxuPgsXGX2h/iH9fyX5GWUZ1Y2b2s1aWHWfFcTYKWssbL1qcRt9n2m35qLkdo6P72z1E/kvCvnIa3lewfev+Sup5UcqCjHaUxoXn1NkpKy6zg5a5Qy90uuXuIyQYXVSxHRexgIP8bQfsJHnX63J7deEF4uyM+qs2TMDO1GyXB6yxB0NA6iDZzZGGx4DY7OVVJmVnLa2obvGIOPO17QD94qXwOu0smcQuPnSym2vfkiO/r9ar41joRDUUz3RyAaD9E2IezYeUObbUdVw5fqaOFc8NOknsk9fwPM5Wdz60o33aF7quc1ecluIRmKazamMXcBqa9t7bo0b29cb3nVig3WDUpypycZFqdzlERQAREQBERAEREBS2cLwlUei6GNEzheEqj0XQxotqluLoitlr5Nd5UvkIejapJRuTXeVL5CHo2qSWPLeZYERFEBERAEREBDZYY8KGinqDa7GHRB2F57lg/mIXz5k1inycVGITfrJruEWlrvM+53Q8NtZVif2g8SLKWmhH+pK555om6h65AfMqYxGqO4wxjYAXHnK/V5LoJYVy535Lw7lE394iK6odI9z3klziXOJ1kkm5PrVl51O88P8AqSfggVYSqz86o/umH/Uk/BAvI/8A2fm+lkvZLVwWS0EVuKi6Nq9qh/cxnhfH9pWHhmqmjPBCw+7C9quW0VMTvvi+C+PZZxTq4hxi9Vzew1OyRjYnJ/fYhwBv3tL+q65RG0beV1/U0/1WFi1Vav8AquhH2NJ+K98s5g0MHJI77AAs2mmnTjxX7mrTp/7lFcV6XJHEakN+TcBIPmsB/uXTGm6Ij8oP/PtUJlJiHdQt/Zga/wA7tn4VIY9XAxUx33ASfdb/AFUadOUNH77kI4eUdG+N/VkqZNC53tXxt+ajs4lZfCKxv7jekYszGJQ1jNfz3x+q9z+Sgs40t6GuaPoxxX/iff8AILfyFlGosZQi9jlFfqS9TIrUU6Tl7n5W9WaTk/8A5brfryfjhVd37h3OPzVhZPH/AA7W/Xk/HCq8+gecL7Tk3XCr+J/JGHPaj0wLGpKOpinjPdRuB52/SaeQi486+tMBxVtREx7Ddr2tc08hAIXx5IvoPMripfh8QJ+Y58fmBuPscAsTKdNKVyyDLURcArlY5YEREAREQBERAUtnC8JVHouhjRM4XhKo9F0MaLapbi6IrZa+TXeVL5CHo2qSUbk13lS+Qh6Nqkljy3mWBERRAREQBERAUj/aJJ3Wi4NCb8UaqCodfR5grw/tD4eXU9JMNjJHxn0jQR0Z9aotxX7TJslLCRXC/wA2eee8Y0qs/Ot3rQfVk/BCqwmVn51u9aH6sn4YVi1HbHQX4vokXR3H8Pmbs/GdzgpR9GSjsecNaAfXqWNiWOA0dHY913R9mS34ha7JVF8NGL62xmPk1uuPscvGSjlBcx17whwI4AH91bzuuvlP2SGdeW1Sb82vVH0jC4CmoQctqd+u1eqJLGsU06mpeNmm3R5mgD8ln5bYppyutsEMdv47u/MKOp8ELqSom2lr42jmPzj99vqWBiem97jrIa2GM+ZgaB90+pdhSpucbezq+k9VOlSlUjm+xq8omTj+JaUz7bBFCweZjL/Erisx0vEYv8ynZH/Fbuvt+Cjhh7y0Pt3JcWX/AHg3St6ivX9Du0Inb0m6c3cO0V6FTpRUU/DV5fsetUqEVFN7NXl+xOY1lNujIGtPzIYyfrkAn4BeeU2NiWlxQjY4QBv84H9VFTYHKyON7m2ElyzhcBbXbeBvqWLjlBJFT1LXA3Zoh9tgNxa6vydQo/aqGa9k4/XFvzVjJx2Gw/2Sag9kZfNN+asemAH/AA9WfXf+OJV/9B3OrAwH/L1Z9d/44lX/ANA84X1rJG5W/G/Q+aVdq6GLKrrzGO/uR8vJ+CJUlKVe+ZekLKCIn6b5H+YnRH4FlZUmnOxKBb0R1Bd10i2Bd1jFgREQBERAEREBS2cLwlUei6GNEzheEqj0XQxotqluLoitlr5Nd5UvkIejapJRuTXeVL5CHo2qSWPLeZYERFEBERAEREBruX2T3y+gngHz3N0o/KM7pnrIt518oSMLSWuBBBIIO0EbQeVfaBCpLPBmwe5762iaXF2uaJo7q+/Kwb9/pDbv75WxkzGaJunLYyucb6yk5VZ2dbvah+pJ+CFVlMOFWbnV70oOVkn4IFOcVLGxnwzvpkdTtBr+bSejwPubjYyCnk57tjvbzk+pbfVYOx1aTbVNC8O5/mk+qy86CAOgZfaaZrDzhrSPzUzJYyxOG8Hj1gFfFMbWqKq0/DOXy9Ufq54yc4x17IteS9VciMEw+9HKw7XaQPO1oF/WFr5w0fJXOtrNSy/M1jgPtefWtwpjoaQ/7jz6zdRc1Lanmb/7gW9bQPioU6koyb4tMuo4lqcte2Sf88jFfhQbQRate6mT+fTHwsFk1WENEFI0j5vcn0liVJYnHeFrB+1GPUbLtWu0mat4tI8xH5KCqVJWfvb/AJ3KftM3Z39pvv8A5PPFKRrpqUWFmuNhvANsfyC17L6ma2hxEj/UET/O0tHxH2rZqv8A6jDwCT7dELWcvrnDqo/uD8bVr/6fwtSri6Ek9SlG/wCe/oeCvWcaObf2WvO5pOA/5erPrv8AxxKvnOs086sPJ4f4drT++/8AHEq2cHPcGMBc4mwa0XJPAANq+z4StHD0asn4zduyMCX3muhzQUL6iaOKMXdI4NHn2k8gGvzL6hyTwtsUccbB3MbWtHM0AX/NV3m0yAdS/rpx+veLBvFtO0X/AGjv8A1K5MKo9Bq/PVqrqSbZalYkWhcoioOhERAEREAREQFLZwvCVR6LoY0TOF4SqPRdDGi2qW4uiK2Wvk13lS+Qh6NqklG5Nd5UvkIejapJY8t5lgREUQEREAREQBdJIwRYruiA0nKLNnQVTi+SnYXHa4XY485YRdZUOScLtz3SJjzCCIi9uloXAGq+/Zo18i2xcWUs6XEGszYU4E2WI+J483/C3BzAV4Oo2lZdbJlCq86SPRHESirGp7k7gSQDRII2ua484IP5LaxQtXlLhbXcC8tbItGolZ2sTjipRNYe/S9d97aNa53M8C2NuDtHAvVuHAKUMjUYqweKkaw4En/zf/4Ulh9CHAhwuDqIIuCDvFSpw1p4F7xUwavZhMFTwu4U1KrntNblyIpTFJAImthlJL42XY0kkEnuSCPmjZbYsKizfUlKf7tAyM/tAFz/AOZ13fat3suLLQc5NWuVETQYQG7VLNbZcoogIiIAiIgCIiAIiICls4XhKo9F0MaJnC8JVHouhjRbVLcXRFbLXya7ypfIQ9G1SSjMmu86XyEPRtUmseW8ywIiKICIiAIiIAiIgCIiAIiIAiIgCIiAIiIAiIgCIiAIiIAiIgCIiAIiICls4XhKo9F0MaJnC8JVHouhjRbVLcXRFbMXDsvcQZDE1s1g1jGgblFqAaABrZwLI7YeJcf7qHqIinoocq7Hbjth4lx/uoeonbDxLj/dQ9RETRQ5V2Fx2w8S4/3UPUTth4lx/uoeoiJoocq7C47YeJcf7qHqJ2w8S4/3UPURE0UOVdhcdsPEuP8AdQ9RO2HiXH+6h6iImihyrsLjth4lx/uoeonbDxLj/dQ9RETRQ5V2Fx2w8S4/3UPUTth4lx/uoeoiJoocq7C47YeJcf7qHqJ2w8S4/wB1D1ERNFDlXYXHbDxLj/dQ9RO2HiXH+6h6iImihyrsLjth4lx/uoeonbDxLj/dQ9RETRQ5V2Fx2w8S4/3UPUTth4lx/uoeoiJoocq7C47YeJcf7qHqJ2w8S4/3UPURE0UOVdhcdsPEuP8AdQ9RO2HiXH+6h6iImihyrsLjth4lx/uoeonbDxLj/dQ9RETRQ5V2Fx2w8S4/3UPUTth4lx/uoeoiJoocq7C47YeJcf7qHqJ2w8S4/wB1D1ERNFDlXYXNMyhyjqZamR8j7uOjc6DBsY0DUG22BERWJJIgz//Z"/>
          <p:cNvSpPr>
            <a:spLocks noChangeAspect="1" noChangeArrowheads="1"/>
          </p:cNvSpPr>
          <p:nvPr/>
        </p:nvSpPr>
        <p:spPr bwMode="auto">
          <a:xfrm>
            <a:off x="215900" y="-752475"/>
            <a:ext cx="2466975" cy="185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267200"/>
            <a:ext cx="3198443" cy="240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95500"/>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371600"/>
            <a:ext cx="17621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192480"/>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5800" y="762000"/>
            <a:ext cx="5562600" cy="369332"/>
          </a:xfrm>
          <a:prstGeom prst="rect">
            <a:avLst/>
          </a:prstGeom>
          <a:noFill/>
        </p:spPr>
        <p:txBody>
          <a:bodyPr wrap="square" rtlCol="0">
            <a:spAutoFit/>
          </a:bodyPr>
          <a:lstStyle/>
          <a:p>
            <a:r>
              <a:rPr lang="en-US" dirty="0" smtClean="0"/>
              <a:t>5) R</a:t>
            </a:r>
            <a:r>
              <a:rPr lang="en-US" dirty="0" smtClean="0"/>
              <a:t>elevance</a:t>
            </a:r>
            <a:endParaRPr lang="en-US" dirty="0"/>
          </a:p>
        </p:txBody>
      </p:sp>
      <p:sp>
        <p:nvSpPr>
          <p:cNvPr id="3" name="TextBox 2"/>
          <p:cNvSpPr txBox="1"/>
          <p:nvPr/>
        </p:nvSpPr>
        <p:spPr>
          <a:xfrm>
            <a:off x="5257800" y="6033371"/>
            <a:ext cx="5638800" cy="369332"/>
          </a:xfrm>
          <a:prstGeom prst="rect">
            <a:avLst/>
          </a:prstGeom>
          <a:noFill/>
        </p:spPr>
        <p:txBody>
          <a:bodyPr wrap="square" rtlCol="0">
            <a:spAutoFit/>
          </a:bodyPr>
          <a:lstStyle/>
          <a:p>
            <a:r>
              <a:rPr lang="en-US" dirty="0" smtClean="0"/>
              <a:t>Is this really how you want to learn?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5285"/>
            <a:ext cx="7162800" cy="4770425"/>
          </a:xfrm>
          <a:prstGeom prst="rect">
            <a:avLst/>
          </a:prstGeom>
        </p:spPr>
      </p:pic>
      <p:sp>
        <p:nvSpPr>
          <p:cNvPr id="5" name="TextBox 4"/>
          <p:cNvSpPr txBox="1"/>
          <p:nvPr/>
        </p:nvSpPr>
        <p:spPr>
          <a:xfrm>
            <a:off x="1981200" y="6553200"/>
            <a:ext cx="5095882" cy="276999"/>
          </a:xfrm>
          <a:prstGeom prst="rect">
            <a:avLst/>
          </a:prstGeom>
          <a:noFill/>
        </p:spPr>
        <p:txBody>
          <a:bodyPr wrap="none" rtlCol="0">
            <a:spAutoFit/>
          </a:bodyPr>
          <a:lstStyle/>
          <a:p>
            <a:r>
              <a:rPr lang="en-US" sz="1200" dirty="0"/>
              <a:t>http://www.flickr.com/photos/zeligdoc/4536875415/sizes/m/in/photostream/</a:t>
            </a:r>
          </a:p>
        </p:txBody>
      </p:sp>
    </p:spTree>
    <p:extLst>
      <p:ext uri="{BB962C8B-B14F-4D97-AF65-F5344CB8AC3E}">
        <p14:creationId xmlns:p14="http://schemas.microsoft.com/office/powerpoint/2010/main" val="2701676965"/>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8578" y="1828800"/>
            <a:ext cx="8077200" cy="3077766"/>
          </a:xfrm>
          <a:prstGeom prst="rect">
            <a:avLst/>
          </a:prstGeom>
          <a:noFill/>
        </p:spPr>
        <p:txBody>
          <a:bodyPr wrap="square" rtlCol="0">
            <a:spAutoFit/>
          </a:bodyPr>
          <a:lstStyle/>
          <a:p>
            <a:r>
              <a:rPr lang="en-US" dirty="0" smtClean="0"/>
              <a:t>Perhaps traditionally Distance Learning </a:t>
            </a:r>
            <a:r>
              <a:rPr lang="en-US" dirty="0" smtClean="0"/>
              <a:t>was in it’s own world </a:t>
            </a:r>
            <a:r>
              <a:rPr lang="en-US" dirty="0" smtClean="0"/>
              <a:t>and required it’s own theories, but </a:t>
            </a:r>
            <a:r>
              <a:rPr lang="en-US" dirty="0" smtClean="0"/>
              <a:t>with the advent of computer technology that increases interaction between the learner and the instructor, as well as other learners</a:t>
            </a:r>
            <a:r>
              <a:rPr lang="en-US" dirty="0" smtClean="0"/>
              <a:t>, and allows for synchronous, enriched learning activities and connections.....things </a:t>
            </a:r>
            <a:r>
              <a:rPr lang="en-US" dirty="0" smtClean="0"/>
              <a:t>have changed</a:t>
            </a:r>
            <a:r>
              <a:rPr lang="en-US" dirty="0" smtClean="0"/>
              <a:t>. No longer is Distance Learning in </a:t>
            </a:r>
            <a:r>
              <a:rPr lang="en-US" dirty="0" smtClean="0"/>
              <a:t>a world of it’s own with it’s own set of challenges and unique benefits. In short, it’s just a different tool achieving the same goal.</a:t>
            </a:r>
          </a:p>
          <a:p>
            <a:endParaRPr lang="en-US" dirty="0" smtClean="0"/>
          </a:p>
          <a:p>
            <a:endParaRPr lang="en-US" dirty="0"/>
          </a:p>
          <a:p>
            <a:r>
              <a:rPr lang="en-US" dirty="0" smtClean="0"/>
              <a:t>“Technological </a:t>
            </a:r>
            <a:r>
              <a:rPr lang="en-US" dirty="0" smtClean="0"/>
              <a:t>advances have already begun to blur the distinction between traditional and distance </a:t>
            </a:r>
            <a:r>
              <a:rPr lang="en-US" dirty="0" smtClean="0"/>
              <a:t>education settings.” 			</a:t>
            </a:r>
          </a:p>
          <a:p>
            <a:r>
              <a:rPr lang="en-US" sz="1400" dirty="0"/>
              <a:t>	</a:t>
            </a:r>
            <a:r>
              <a:rPr lang="en-US" sz="1400" dirty="0" smtClean="0"/>
              <a:t>				(</a:t>
            </a:r>
            <a:r>
              <a:rPr lang="en-US" sz="1400" dirty="0" smtClean="0">
                <a:hlinkClick r:id="rId2"/>
              </a:rPr>
              <a:t>“</a:t>
            </a:r>
            <a:r>
              <a:rPr lang="en-US" sz="1400" dirty="0" err="1" smtClean="0">
                <a:hlinkClick r:id="rId2"/>
              </a:rPr>
              <a:t>Gunawardena</a:t>
            </a:r>
            <a:r>
              <a:rPr lang="en-US" sz="1400" dirty="0" smtClean="0">
                <a:hlinkClick r:id="rId2"/>
              </a:rPr>
              <a:t> </a:t>
            </a:r>
            <a:r>
              <a:rPr lang="en-US" sz="1400" dirty="0">
                <a:hlinkClick r:id="rId2"/>
              </a:rPr>
              <a:t>and </a:t>
            </a:r>
            <a:r>
              <a:rPr lang="en-US" sz="1400" dirty="0" err="1" smtClean="0">
                <a:hlinkClick r:id="rId2"/>
              </a:rPr>
              <a:t>McIsaac</a:t>
            </a:r>
            <a:r>
              <a:rPr lang="en-US" sz="1400" dirty="0" smtClean="0"/>
              <a:t>, p363)</a:t>
            </a:r>
            <a:endParaRPr lang="en-US" sz="1400" dirty="0"/>
          </a:p>
        </p:txBody>
      </p:sp>
    </p:spTree>
    <p:extLst>
      <p:ext uri="{BB962C8B-B14F-4D97-AF65-F5344CB8AC3E}">
        <p14:creationId xmlns:p14="http://schemas.microsoft.com/office/powerpoint/2010/main" val="3486013900"/>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4116896" cy="369332"/>
          </a:xfrm>
          <a:prstGeom prst="rect">
            <a:avLst/>
          </a:prstGeom>
          <a:noFill/>
        </p:spPr>
        <p:txBody>
          <a:bodyPr wrap="none" rtlCol="0">
            <a:spAutoFit/>
          </a:bodyPr>
          <a:lstStyle/>
          <a:p>
            <a:r>
              <a:rPr lang="en-US" dirty="0" smtClean="0"/>
              <a:t>The reality of Distance Education today…..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96" y="914400"/>
            <a:ext cx="772440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48661" y="6241186"/>
            <a:ext cx="3385542" cy="369332"/>
          </a:xfrm>
          <a:prstGeom prst="rect">
            <a:avLst/>
          </a:prstGeom>
          <a:noFill/>
        </p:spPr>
        <p:txBody>
          <a:bodyPr wrap="none" rtlCol="0">
            <a:spAutoFit/>
          </a:bodyPr>
          <a:lstStyle/>
          <a:p>
            <a:r>
              <a:rPr lang="en-US" dirty="0" smtClean="0"/>
              <a:t>…..anytime, anywhere, anyhow…..</a:t>
            </a:r>
            <a:endParaRPr lang="en-US" dirty="0"/>
          </a:p>
        </p:txBody>
      </p:sp>
    </p:spTree>
    <p:extLst>
      <p:ext uri="{BB962C8B-B14F-4D97-AF65-F5344CB8AC3E}">
        <p14:creationId xmlns:p14="http://schemas.microsoft.com/office/powerpoint/2010/main" val="934439217"/>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7000"/>
            <a:ext cx="4824404" cy="3734089"/>
          </a:xfrm>
          <a:prstGeom prst="rect">
            <a:avLst/>
          </a:prstGeom>
        </p:spPr>
      </p:pic>
      <p:sp>
        <p:nvSpPr>
          <p:cNvPr id="2" name="TextBox 1"/>
          <p:cNvSpPr txBox="1"/>
          <p:nvPr/>
        </p:nvSpPr>
        <p:spPr>
          <a:xfrm>
            <a:off x="3124200" y="5219"/>
            <a:ext cx="6086666" cy="3416320"/>
          </a:xfrm>
          <a:prstGeom prst="rect">
            <a:avLst/>
          </a:prstGeom>
          <a:noFill/>
        </p:spPr>
        <p:txBody>
          <a:bodyPr wrap="none" rtlCol="0">
            <a:spAutoFit/>
          </a:bodyPr>
          <a:lstStyle/>
          <a:p>
            <a:pPr algn="ctr"/>
            <a:r>
              <a:rPr lang="en-US" sz="7200" dirty="0" smtClean="0">
                <a:solidFill>
                  <a:schemeClr val="accent5">
                    <a:lumMod val="75000"/>
                  </a:schemeClr>
                </a:solidFill>
              </a:rPr>
              <a:t>Any questions? </a:t>
            </a:r>
            <a:br>
              <a:rPr lang="en-US" sz="7200" dirty="0" smtClean="0">
                <a:solidFill>
                  <a:schemeClr val="accent5">
                    <a:lumMod val="75000"/>
                  </a:schemeClr>
                </a:solidFill>
              </a:rPr>
            </a:br>
            <a:r>
              <a:rPr lang="en-US" sz="7200" dirty="0" smtClean="0">
                <a:solidFill>
                  <a:schemeClr val="accent5">
                    <a:lumMod val="75000"/>
                  </a:schemeClr>
                </a:solidFill>
              </a:rPr>
              <a:t>      Comments? </a:t>
            </a:r>
            <a:br>
              <a:rPr lang="en-US" sz="7200" dirty="0" smtClean="0">
                <a:solidFill>
                  <a:schemeClr val="accent5">
                    <a:lumMod val="75000"/>
                  </a:schemeClr>
                </a:solidFill>
              </a:rPr>
            </a:br>
            <a:r>
              <a:rPr lang="en-US" sz="7200" dirty="0" smtClean="0">
                <a:solidFill>
                  <a:schemeClr val="accent5">
                    <a:lumMod val="75000"/>
                  </a:schemeClr>
                </a:solidFill>
              </a:rPr>
              <a:t>        Concerns?</a:t>
            </a:r>
            <a:endParaRPr lang="en-US" sz="7200" dirty="0">
              <a:solidFill>
                <a:schemeClr val="accent5">
                  <a:lumMod val="75000"/>
                </a:schemeClr>
              </a:solidFill>
            </a:endParaRPr>
          </a:p>
        </p:txBody>
      </p:sp>
      <p:sp>
        <p:nvSpPr>
          <p:cNvPr id="4" name="TextBox 3"/>
          <p:cNvSpPr txBox="1"/>
          <p:nvPr/>
        </p:nvSpPr>
        <p:spPr>
          <a:xfrm>
            <a:off x="1828800" y="6581001"/>
            <a:ext cx="5312160" cy="276999"/>
          </a:xfrm>
          <a:prstGeom prst="rect">
            <a:avLst/>
          </a:prstGeom>
          <a:noFill/>
        </p:spPr>
        <p:txBody>
          <a:bodyPr wrap="none" rtlCol="0">
            <a:spAutoFit/>
          </a:bodyPr>
          <a:lstStyle/>
          <a:p>
            <a:r>
              <a:rPr lang="en-US" sz="1200" dirty="0"/>
              <a:t>http://www.flickr.com/photos/themegster/3363714747/sizes/m/in/photostream/</a:t>
            </a:r>
          </a:p>
        </p:txBody>
      </p:sp>
    </p:spTree>
    <p:extLst>
      <p:ext uri="{BB962C8B-B14F-4D97-AF65-F5344CB8AC3E}">
        <p14:creationId xmlns:p14="http://schemas.microsoft.com/office/powerpoint/2010/main" val="4293727633"/>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514600" y="6308971"/>
            <a:ext cx="4572000" cy="276999"/>
          </a:xfrm>
          <a:prstGeom prst="rect">
            <a:avLst/>
          </a:prstGeom>
        </p:spPr>
        <p:txBody>
          <a:bodyPr>
            <a:spAutoFit/>
          </a:bodyPr>
          <a:lstStyle/>
          <a:p>
            <a:pPr algn="ctr"/>
            <a:r>
              <a:rPr lang="en-US" sz="1200" dirty="0">
                <a:solidFill>
                  <a:srgbClr val="002060"/>
                </a:solidFill>
              </a:rPr>
              <a:t>http://www.flickr.com/photos/mjparnell/435465575</a:t>
            </a:r>
            <a:r>
              <a:rPr lang="en-US" sz="1200" dirty="0">
                <a:solidFill>
                  <a:schemeClr val="accent5">
                    <a:lumMod val="60000"/>
                    <a:lumOff val="40000"/>
                  </a:schemeClr>
                </a:solidFill>
              </a:rPr>
              <a:t>/</a:t>
            </a:r>
          </a:p>
        </p:txBody>
      </p:sp>
      <p:sp>
        <p:nvSpPr>
          <p:cNvPr id="4" name="Rounded Rectangle 3"/>
          <p:cNvSpPr/>
          <p:nvPr/>
        </p:nvSpPr>
        <p:spPr>
          <a:xfrm>
            <a:off x="76200" y="304800"/>
            <a:ext cx="8991600" cy="63740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can be welcoming to learners of all ages and backgrounds...</a:t>
            </a:r>
            <a:endParaRPr lang="en-US" sz="2800" dirty="0"/>
          </a:p>
        </p:txBody>
      </p:sp>
    </p:spTree>
    <p:extLst>
      <p:ext uri="{BB962C8B-B14F-4D97-AF65-F5344CB8AC3E}">
        <p14:creationId xmlns:p14="http://schemas.microsoft.com/office/powerpoint/2010/main" val="4147663119"/>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10297298" cy="6858000"/>
          </a:xfrm>
          <a:prstGeom prst="rect">
            <a:avLst/>
          </a:prstGeom>
        </p:spPr>
      </p:pic>
      <p:sp>
        <p:nvSpPr>
          <p:cNvPr id="3" name="Rectangle 2"/>
          <p:cNvSpPr/>
          <p:nvPr/>
        </p:nvSpPr>
        <p:spPr>
          <a:xfrm>
            <a:off x="1524000" y="6477000"/>
            <a:ext cx="6629400" cy="276999"/>
          </a:xfrm>
          <a:prstGeom prst="rect">
            <a:avLst/>
          </a:prstGeom>
        </p:spPr>
        <p:txBody>
          <a:bodyPr wrap="square">
            <a:spAutoFit/>
          </a:bodyPr>
          <a:lstStyle/>
          <a:p>
            <a:pPr algn="ctr"/>
            <a:r>
              <a:rPr lang="en-US" sz="1200" dirty="0">
                <a:solidFill>
                  <a:srgbClr val="002060"/>
                </a:solidFill>
              </a:rPr>
              <a:t>http://www.flickr.com/photos/destinysagent/2784119139/sizes/m/in/photostream</a:t>
            </a:r>
            <a:r>
              <a:rPr lang="en-US" sz="1200" dirty="0">
                <a:solidFill>
                  <a:schemeClr val="accent5">
                    <a:lumMod val="60000"/>
                    <a:lumOff val="40000"/>
                  </a:schemeClr>
                </a:solidFill>
              </a:rPr>
              <a:t>/</a:t>
            </a:r>
          </a:p>
        </p:txBody>
      </p:sp>
      <p:sp>
        <p:nvSpPr>
          <p:cNvPr id="4" name="Rounded Rectangle 3"/>
          <p:cNvSpPr/>
          <p:nvPr/>
        </p:nvSpPr>
        <p:spPr>
          <a:xfrm>
            <a:off x="76200" y="304800"/>
            <a:ext cx="8991600" cy="990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am supportive of my students, whatever their </a:t>
            </a:r>
          </a:p>
          <a:p>
            <a:pPr algn="ctr"/>
            <a:r>
              <a:rPr lang="en-US" sz="2800" dirty="0" smtClean="0"/>
              <a:t>struggles or situations…</a:t>
            </a:r>
            <a:endParaRPr lang="en-US" sz="2800" dirty="0"/>
          </a:p>
        </p:txBody>
      </p:sp>
    </p:spTree>
    <p:extLst>
      <p:ext uri="{BB962C8B-B14F-4D97-AF65-F5344CB8AC3E}">
        <p14:creationId xmlns:p14="http://schemas.microsoft.com/office/powerpoint/2010/main" val="3242539941"/>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78637" cy="9106718"/>
          </a:xfrm>
          <a:prstGeom prst="rect">
            <a:avLst/>
          </a:prstGeom>
        </p:spPr>
      </p:pic>
      <p:sp>
        <p:nvSpPr>
          <p:cNvPr id="3" name="Rectangle 2"/>
          <p:cNvSpPr/>
          <p:nvPr/>
        </p:nvSpPr>
        <p:spPr>
          <a:xfrm>
            <a:off x="1956954" y="6719500"/>
            <a:ext cx="5181600" cy="276999"/>
          </a:xfrm>
          <a:prstGeom prst="rect">
            <a:avLst/>
          </a:prstGeom>
        </p:spPr>
        <p:txBody>
          <a:bodyPr wrap="square">
            <a:spAutoFit/>
          </a:bodyPr>
          <a:lstStyle/>
          <a:p>
            <a:pPr algn="ctr"/>
            <a:r>
              <a:rPr lang="en-US" sz="1200" dirty="0">
                <a:solidFill>
                  <a:srgbClr val="002060"/>
                </a:solidFill>
              </a:rPr>
              <a:t>http://www.flickr.com/photos/oxton/29721662/sizes/m/in/photostream/</a:t>
            </a:r>
          </a:p>
        </p:txBody>
      </p:sp>
      <p:sp>
        <p:nvSpPr>
          <p:cNvPr id="4" name="Rounded Rectangle 3"/>
          <p:cNvSpPr/>
          <p:nvPr/>
        </p:nvSpPr>
        <p:spPr>
          <a:xfrm>
            <a:off x="1295400" y="152400"/>
            <a:ext cx="6705600" cy="88682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am there when they need a little HELP </a:t>
            </a:r>
          </a:p>
          <a:p>
            <a:pPr algn="ctr"/>
            <a:r>
              <a:rPr lang="en-US" sz="2800" dirty="0" smtClean="0"/>
              <a:t>from their friends…</a:t>
            </a:r>
            <a:endParaRPr lang="en-US" sz="2800" dirty="0"/>
          </a:p>
        </p:txBody>
      </p:sp>
    </p:spTree>
    <p:extLst>
      <p:ext uri="{BB962C8B-B14F-4D97-AF65-F5344CB8AC3E}">
        <p14:creationId xmlns:p14="http://schemas.microsoft.com/office/powerpoint/2010/main" val="3126126178"/>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10494611" cy="7010400"/>
          </a:xfrm>
          <a:prstGeom prst="rect">
            <a:avLst/>
          </a:prstGeom>
        </p:spPr>
      </p:pic>
      <p:sp>
        <p:nvSpPr>
          <p:cNvPr id="3" name="Rectangle 2"/>
          <p:cNvSpPr/>
          <p:nvPr/>
        </p:nvSpPr>
        <p:spPr>
          <a:xfrm>
            <a:off x="1752600" y="6581046"/>
            <a:ext cx="6019800" cy="276999"/>
          </a:xfrm>
          <a:prstGeom prst="rect">
            <a:avLst/>
          </a:prstGeom>
        </p:spPr>
        <p:txBody>
          <a:bodyPr wrap="square">
            <a:spAutoFit/>
          </a:bodyPr>
          <a:lstStyle/>
          <a:p>
            <a:pPr algn="ctr"/>
            <a:r>
              <a:rPr lang="en-US" sz="1200" dirty="0">
                <a:solidFill>
                  <a:srgbClr val="002060"/>
                </a:solidFill>
              </a:rPr>
              <a:t>http://www.flickr.com/photos/pcw_1333/1139029795/sizes/m/in/photostream/</a:t>
            </a:r>
          </a:p>
        </p:txBody>
      </p:sp>
      <p:sp>
        <p:nvSpPr>
          <p:cNvPr id="4" name="Rounded Rectangle 3"/>
          <p:cNvSpPr/>
          <p:nvPr/>
        </p:nvSpPr>
        <p:spPr>
          <a:xfrm>
            <a:off x="228600" y="152400"/>
            <a:ext cx="8001000" cy="63740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always try to motivate them and cheer them on…</a:t>
            </a:r>
            <a:endParaRPr lang="en-US" sz="2800" dirty="0"/>
          </a:p>
        </p:txBody>
      </p:sp>
    </p:spTree>
    <p:extLst>
      <p:ext uri="{BB962C8B-B14F-4D97-AF65-F5344CB8AC3E}">
        <p14:creationId xmlns:p14="http://schemas.microsoft.com/office/powerpoint/2010/main" val="406028124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42831"/>
            <a:ext cx="9982200" cy="9211972"/>
          </a:xfrm>
          <a:prstGeom prst="rect">
            <a:avLst/>
          </a:prstGeom>
        </p:spPr>
      </p:pic>
      <p:sp>
        <p:nvSpPr>
          <p:cNvPr id="3" name="Rectangle 2"/>
          <p:cNvSpPr/>
          <p:nvPr/>
        </p:nvSpPr>
        <p:spPr>
          <a:xfrm>
            <a:off x="1828800" y="6581000"/>
            <a:ext cx="5867400" cy="276999"/>
          </a:xfrm>
          <a:prstGeom prst="rect">
            <a:avLst/>
          </a:prstGeom>
        </p:spPr>
        <p:txBody>
          <a:bodyPr wrap="square">
            <a:spAutoFit/>
          </a:bodyPr>
          <a:lstStyle/>
          <a:p>
            <a:pPr algn="ctr"/>
            <a:r>
              <a:rPr lang="en-US" sz="1200" dirty="0">
                <a:solidFill>
                  <a:srgbClr val="002060"/>
                </a:solidFill>
              </a:rPr>
              <a:t>http://www.flickr.com/photos/plasticrevolver/46486739/sizes/m/in/photostream/</a:t>
            </a:r>
          </a:p>
        </p:txBody>
      </p:sp>
      <p:sp>
        <p:nvSpPr>
          <p:cNvPr id="4" name="Rounded Rectangle 3"/>
          <p:cNvSpPr/>
          <p:nvPr/>
        </p:nvSpPr>
        <p:spPr>
          <a:xfrm>
            <a:off x="304800" y="3124200"/>
            <a:ext cx="2576945" cy="3352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am patient with them and encourage them to problem solve for themselves…</a:t>
            </a:r>
            <a:endParaRPr lang="en-US" sz="2800" dirty="0"/>
          </a:p>
        </p:txBody>
      </p:sp>
    </p:spTree>
    <p:extLst>
      <p:ext uri="{BB962C8B-B14F-4D97-AF65-F5344CB8AC3E}">
        <p14:creationId xmlns:p14="http://schemas.microsoft.com/office/powerpoint/2010/main" val="1963964644"/>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1504</Words>
  <Application>Microsoft Office PowerPoint</Application>
  <PresentationFormat>On-screen Show (4:3)</PresentationFormat>
  <Paragraphs>201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Does learning take place differently in online and blended learning environments?  By Kris and Sonny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District 33 Chilliwack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Sward</dc:creator>
  <cp:lastModifiedBy>Kristin Sward</cp:lastModifiedBy>
  <cp:revision>58</cp:revision>
  <cp:lastPrinted>2012-11-15T19:49:38Z</cp:lastPrinted>
  <dcterms:created xsi:type="dcterms:W3CDTF">2012-10-09T02:06:04Z</dcterms:created>
  <dcterms:modified xsi:type="dcterms:W3CDTF">2012-11-17T02:29:34Z</dcterms:modified>
</cp:coreProperties>
</file>