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73" r:id="rId6"/>
    <p:sldId id="274" r:id="rId7"/>
    <p:sldId id="262" r:id="rId8"/>
    <p:sldId id="272" r:id="rId9"/>
    <p:sldId id="267" r:id="rId10"/>
    <p:sldId id="270" r:id="rId11"/>
    <p:sldId id="271" r:id="rId12"/>
    <p:sldId id="268" r:id="rId13"/>
    <p:sldId id="264" r:id="rId14"/>
    <p:sldId id="266" r:id="rId15"/>
  </p:sldIdLst>
  <p:sldSz cx="12192000" cy="6858000"/>
  <p:notesSz cx="7004050" cy="9290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1/31/2014</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1/31/2014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1/31/2014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1/31/2014</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1/31/2014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1/31/2014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1/31/2014</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1/31/2014</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1/31/2014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1/31/2014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1/31/2014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1/31/2014</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Virtual_worlds#cite_note-Bartle2003-Designing-1" TargetMode="External"/><Relationship Id="rId13" Type="http://schemas.openxmlformats.org/officeDocument/2006/relationships/hyperlink" Target="http://en.wikipedia.org/wiki/Virtual_worlds#cite_note-4" TargetMode="External"/><Relationship Id="rId3" Type="http://schemas.openxmlformats.org/officeDocument/2006/relationships/hyperlink" Target="http://en.wikipedia.org/wiki/Physical_world" TargetMode="External"/><Relationship Id="rId7" Type="http://schemas.openxmlformats.org/officeDocument/2006/relationships/hyperlink" Target="http://en.wikipedia.org/wiki/Computer_simulation" TargetMode="External"/><Relationship Id="rId12" Type="http://schemas.openxmlformats.org/officeDocument/2006/relationships/hyperlink" Target="http://en.wikipedia.org/wiki/Virtual_worlds#cite_note-3" TargetMode="External"/><Relationship Id="rId2" Type="http://schemas.openxmlformats.org/officeDocument/2006/relationships/hyperlink" Target="http://en.wikipedia.org/wiki/Technology" TargetMode="External"/><Relationship Id="rId1" Type="http://schemas.openxmlformats.org/officeDocument/2006/relationships/slideLayout" Target="../slideLayouts/slideLayout2.xml"/><Relationship Id="rId6" Type="http://schemas.openxmlformats.org/officeDocument/2006/relationships/hyperlink" Target="http://en.wikipedia.org/wiki/World" TargetMode="External"/><Relationship Id="rId11" Type="http://schemas.openxmlformats.org/officeDocument/2006/relationships/hyperlink" Target="http://en.wikipedia.org/wiki/3D_computer_graphics" TargetMode="External"/><Relationship Id="rId5" Type="http://schemas.openxmlformats.org/officeDocument/2006/relationships/hyperlink" Target="http://en.wikipedia.org/wiki/Immersion_(virtual_reality)" TargetMode="External"/><Relationship Id="rId10" Type="http://schemas.openxmlformats.org/officeDocument/2006/relationships/hyperlink" Target="http://en.wikipedia.org/wiki/Virtual_worlds#cite_note-2" TargetMode="External"/><Relationship Id="rId4" Type="http://schemas.openxmlformats.org/officeDocument/2006/relationships/hyperlink" Target="http://en.wikipedia.org/wiki/Simulated_world" TargetMode="External"/><Relationship Id="rId9" Type="http://schemas.openxmlformats.org/officeDocument/2006/relationships/hyperlink" Target="http://en.wikipedia.org/wiki/Avatar_(computin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opencolleges.edu.au/informed/features/top-20-uses-of-virtual-worlds-in-education/#ixzz2qFQVp3jZ"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opencolleges.edu.au/informed/features/using-virtual-worlds-to-educate/#ixzz2qFRcuzUf" TargetMode="External"/><Relationship Id="rId2" Type="http://schemas.openxmlformats.org/officeDocument/2006/relationships/hyperlink" Target="http://jvwresearch.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7510" y="2704927"/>
            <a:ext cx="9448800" cy="1825096"/>
          </a:xfrm>
        </p:spPr>
        <p:txBody>
          <a:bodyPr>
            <a:normAutofit fontScale="90000"/>
          </a:bodyPr>
          <a:lstStyle/>
          <a:p>
            <a:r>
              <a:rPr lang="en-US" dirty="0" smtClean="0"/>
              <a:t>Immersive </a:t>
            </a:r>
            <a:br>
              <a:rPr lang="en-US" dirty="0" smtClean="0"/>
            </a:br>
            <a:r>
              <a:rPr lang="en-US" dirty="0" smtClean="0"/>
              <a:t>Technology</a:t>
            </a:r>
            <a:br>
              <a:rPr lang="en-US" dirty="0" smtClean="0"/>
            </a:br>
            <a:r>
              <a:rPr lang="en-US" dirty="0" smtClean="0"/>
              <a:t>Virtual Worlds</a:t>
            </a:r>
            <a:endParaRPr lang="en-US" dirty="0"/>
          </a:p>
        </p:txBody>
      </p:sp>
      <p:sp>
        <p:nvSpPr>
          <p:cNvPr id="3" name="Subtitle 2"/>
          <p:cNvSpPr>
            <a:spLocks noGrp="1"/>
          </p:cNvSpPr>
          <p:nvPr>
            <p:ph type="subTitle" idx="1"/>
          </p:nvPr>
        </p:nvSpPr>
        <p:spPr>
          <a:xfrm>
            <a:off x="2743200" y="4906019"/>
            <a:ext cx="9448800" cy="685800"/>
          </a:xfrm>
        </p:spPr>
        <p:txBody>
          <a:bodyPr/>
          <a:lstStyle/>
          <a:p>
            <a:r>
              <a:rPr lang="en-US" dirty="0" smtClean="0"/>
              <a:t>By Jane C. and Kris</a:t>
            </a:r>
            <a:endParaRPr lang="en-US" dirty="0"/>
          </a:p>
        </p:txBody>
      </p:sp>
      <p:pic>
        <p:nvPicPr>
          <p:cNvPr id="1026" name="Picture 2" descr="http://www.dan-dare.org/FreeFun/Images/TheMatrixWallpaper10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1834" y="524399"/>
            <a:ext cx="4124101" cy="3093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3389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deliverables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Our expectation this week is that you will spend some time experiencing the virtual worlds and reflecting on what they have to offer. We would like you to spend the bulk of your time doing that, so we’ve made our ‘assigned tasks’ quite simple:</a:t>
            </a:r>
          </a:p>
          <a:p>
            <a:pPr marL="457200" indent="-457200">
              <a:buAutoNum type="arabicParenR"/>
            </a:pPr>
            <a:r>
              <a:rPr lang="en-US" dirty="0" smtClean="0"/>
              <a:t>If you come across any lingo or terms that you were previously unaware of please include them in our class wiki:   (and post a copy in our G+ discussion forum so we can share our learning). Please add them in by Wednesday – and don’t forget to track your points towards your 500!</a:t>
            </a:r>
          </a:p>
          <a:p>
            <a:pPr marL="457200" indent="-457200">
              <a:buAutoNum type="arabicParenR"/>
            </a:pPr>
            <a:r>
              <a:rPr lang="en-US" dirty="0" smtClean="0"/>
              <a:t>Complete a blog post based on some or one of the guiding questions we’ve included on the next slide and post a link to it in our G+ tab (don’t worry – these instructions will be there, too). Please complete your post by Wednesday.</a:t>
            </a:r>
          </a:p>
          <a:p>
            <a:pPr marL="457200" indent="-457200">
              <a:buAutoNum type="arabicParenR"/>
            </a:pPr>
            <a:r>
              <a:rPr lang="en-US" dirty="0" smtClean="0"/>
              <a:t>Respond to one other persons blog post by Thursday.</a:t>
            </a:r>
            <a:endParaRPr lang="en-US" dirty="0"/>
          </a:p>
        </p:txBody>
      </p:sp>
    </p:spTree>
    <p:extLst>
      <p:ext uri="{BB962C8B-B14F-4D97-AF65-F5344CB8AC3E}">
        <p14:creationId xmlns:p14="http://schemas.microsoft.com/office/powerpoint/2010/main" val="4000763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7572" y="107551"/>
            <a:ext cx="8610600" cy="1293028"/>
          </a:xfrm>
        </p:spPr>
        <p:txBody>
          <a:bodyPr/>
          <a:lstStyle/>
          <a:p>
            <a:r>
              <a:rPr lang="en-US" dirty="0" smtClean="0"/>
              <a:t>Guiding questions</a:t>
            </a:r>
            <a:endParaRPr lang="en-US" dirty="0"/>
          </a:p>
        </p:txBody>
      </p:sp>
      <p:sp>
        <p:nvSpPr>
          <p:cNvPr id="3" name="Content Placeholder 2"/>
          <p:cNvSpPr>
            <a:spLocks noGrp="1"/>
          </p:cNvSpPr>
          <p:nvPr>
            <p:ph idx="1"/>
          </p:nvPr>
        </p:nvSpPr>
        <p:spPr>
          <a:xfrm>
            <a:off x="672921" y="1550617"/>
            <a:ext cx="10820400" cy="4024125"/>
          </a:xfrm>
        </p:spPr>
        <p:txBody>
          <a:bodyPr>
            <a:noAutofit/>
          </a:bodyPr>
          <a:lstStyle/>
          <a:p>
            <a:pPr marL="0" indent="0">
              <a:buNone/>
            </a:pPr>
            <a:r>
              <a:rPr lang="en-US" sz="1200" dirty="0"/>
              <a:t>Some guiding questions for your blog posts: (choose one to write from, or go forward with your own thoughts about virtual worlds being used in the classroom)</a:t>
            </a:r>
          </a:p>
          <a:p>
            <a:pPr lvl="0"/>
            <a:r>
              <a:rPr lang="en-US" sz="1200" dirty="0"/>
              <a:t>With kids so wired these days using mobile devices in school and at home, playing games on a variety of consoles and using technology on a regular basis – does using a virtual world in the classroom promote too much screen time? Is it resulting in us developing a generation of kids who are overstimulated and are losing the ability to learn without being entertained in the process? </a:t>
            </a:r>
          </a:p>
          <a:p>
            <a:pPr lvl="0"/>
            <a:r>
              <a:rPr lang="en-US" sz="1200" dirty="0"/>
              <a:t>How do we approach when students are banned from the computer at home for some reason if we are employing a tool like </a:t>
            </a:r>
            <a:r>
              <a:rPr lang="en-US" sz="1200" dirty="0" err="1"/>
              <a:t>minecraft</a:t>
            </a:r>
            <a:r>
              <a:rPr lang="en-US" sz="1200" dirty="0"/>
              <a:t> in the classroom – does that subvert the parents wishes?</a:t>
            </a:r>
          </a:p>
          <a:p>
            <a:pPr lvl="0"/>
            <a:r>
              <a:rPr lang="en-US" sz="1200" dirty="0"/>
              <a:t>Both Jane and I felt awkward going into Second Life, feeling a sense of ‘we don’t belong’ here. I felt uncomfortable and hoped that no one would attempt to talk to me – especially when I saw some of the optional areas to visit that were less than savory. Learning the lingo was also difficult and I found myself lost in this virtual world. Does the potential for language or experience barriers exclude the use of a virtual world in the classroom?</a:t>
            </a:r>
          </a:p>
          <a:p>
            <a:pPr lvl="0"/>
            <a:r>
              <a:rPr lang="en-US" sz="1200" dirty="0"/>
              <a:t>What is the value for education in using virtual worlds in the classroom? Student engagement, obviously, but is there proof of enduring learning or improved understandings?</a:t>
            </a:r>
          </a:p>
          <a:p>
            <a:pPr lvl="0"/>
            <a:r>
              <a:rPr lang="en-US" sz="1200" dirty="0"/>
              <a:t>What are some best practices we could develop around the use of virtual worlds in the classroom? How could we assess progress and development of skills and for what curricular outcomes?</a:t>
            </a:r>
          </a:p>
          <a:p>
            <a:pPr lvl="0"/>
            <a:r>
              <a:rPr lang="en-US" sz="1200" dirty="0"/>
              <a:t>What do you </a:t>
            </a:r>
            <a:r>
              <a:rPr lang="en-US" sz="1200" dirty="0" smtClean="0"/>
              <a:t>think are </a:t>
            </a:r>
            <a:r>
              <a:rPr lang="en-US" sz="1200" dirty="0"/>
              <a:t>some of the roadblocks to using VLEs in Education, Why?</a:t>
            </a:r>
          </a:p>
          <a:p>
            <a:pPr lvl="0"/>
            <a:r>
              <a:rPr lang="en-US" sz="1200" dirty="0"/>
              <a:t>Have you used virtual worlds in your classroom? Explain what went well or what you struggled with and how your students reacted. How </a:t>
            </a:r>
            <a:r>
              <a:rPr lang="en-US" sz="1200" dirty="0" smtClean="0"/>
              <a:t>was the use of the virtual world accepted </a:t>
            </a:r>
            <a:r>
              <a:rPr lang="en-US" sz="1200" dirty="0"/>
              <a:t>by students? Staff? Parents?</a:t>
            </a:r>
          </a:p>
          <a:p>
            <a:pPr lvl="0"/>
            <a:r>
              <a:rPr lang="en-US" sz="1200" dirty="0"/>
              <a:t>Given the popularity of RPG video games and how many of our students have a certain proficiency at them – is the virtual world the future of learning or simply a disruptive innovation that will end up sticking in the video game world, but not transfer over to education?</a:t>
            </a:r>
          </a:p>
          <a:p>
            <a:pPr lvl="0"/>
            <a:r>
              <a:rPr lang="en-US" sz="1200" dirty="0"/>
              <a:t>There is huge potential in some virtual worlds for inappropriate use…how could you set your students up for success and ensure that they are being respectful of others when working in the </a:t>
            </a:r>
            <a:r>
              <a:rPr lang="en-US" sz="1200" dirty="0" smtClean="0"/>
              <a:t>immersive environment </a:t>
            </a:r>
            <a:r>
              <a:rPr lang="en-US" sz="1200" dirty="0"/>
              <a:t>(given that you can’t monitor their every action)?</a:t>
            </a:r>
          </a:p>
        </p:txBody>
      </p:sp>
    </p:spTree>
    <p:extLst>
      <p:ext uri="{BB962C8B-B14F-4D97-AF65-F5344CB8AC3E}">
        <p14:creationId xmlns:p14="http://schemas.microsoft.com/office/powerpoint/2010/main" val="4044843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Frustrations from the week</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We thought we’d talk to some frustrations we’ve had in planning this week. First of note – this week looks nothing like what we had originally planned – but doesn’t that often happen!</a:t>
            </a:r>
          </a:p>
          <a:p>
            <a:r>
              <a:rPr lang="en-US" dirty="0" smtClean="0"/>
              <a:t>Jane getting kicked out – initially we had a number of troubles getting into the environment – thus the session Friday night to ensure we were all on the same page.</a:t>
            </a:r>
          </a:p>
          <a:p>
            <a:r>
              <a:rPr lang="en-US" dirty="0" smtClean="0"/>
              <a:t>When Kris first tried to get into the classroom it wouldn’t let her and froze up. She had to back out of the program and re-enter to get it to work. This happened to Jane later in the night.</a:t>
            </a:r>
          </a:p>
          <a:p>
            <a:r>
              <a:rPr lang="en-US" dirty="0" smtClean="0"/>
              <a:t>Trying to post slides to the wall was initially tricky, but Jane figured it out! </a:t>
            </a:r>
            <a:r>
              <a:rPr lang="en-US" dirty="0" smtClean="0">
                <a:sym typeface="Wingdings" panose="05000000000000000000" pitchFamily="2" charset="2"/>
              </a:rPr>
              <a:t></a:t>
            </a:r>
          </a:p>
          <a:p>
            <a:endParaRPr lang="en-US" dirty="0">
              <a:sym typeface="Wingdings" panose="05000000000000000000" pitchFamily="2" charset="2"/>
            </a:endParaRPr>
          </a:p>
          <a:p>
            <a:pPr marL="0" indent="0">
              <a:buNone/>
            </a:pPr>
            <a:r>
              <a:rPr lang="en-US" dirty="0" smtClean="0">
                <a:sym typeface="Wingdings" panose="05000000000000000000" pitchFamily="2" charset="2"/>
              </a:rPr>
              <a:t>Basically, we came to the realization that this is not perfect and sometimes can be quite frustrating – but with perseverance it is worth it. And I think that students would probably be able to work their way through a lot of the glitches on their own – I know my students seem to be wired that way!</a:t>
            </a:r>
            <a:endParaRPr lang="en-US" dirty="0"/>
          </a:p>
        </p:txBody>
      </p:sp>
    </p:spTree>
    <p:extLst>
      <p:ext uri="{BB962C8B-B14F-4D97-AF65-F5344CB8AC3E}">
        <p14:creationId xmlns:p14="http://schemas.microsoft.com/office/powerpoint/2010/main" val="1592348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and readings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We have put a huge number of resources and readings in our Google+ tab in the OLTD community. These are there for your reference only. If you have a deep interest in trying out a virtual world with your own class or find yourself with nothing to do on a Friday night, feel free to peruse the various videos and readings we found about virtual learning environments.</a:t>
            </a:r>
          </a:p>
          <a:p>
            <a:pPr marL="0" indent="0">
              <a:buNone/>
            </a:pPr>
            <a:endParaRPr lang="en-US" dirty="0"/>
          </a:p>
          <a:p>
            <a:pPr marL="0" indent="0">
              <a:buNone/>
            </a:pPr>
            <a:r>
              <a:rPr lang="en-US" dirty="0" smtClean="0"/>
              <a:t>Again, we would like the focus of your week to be exploring the worlds and reflecting on what use they could have in the classroom. At the very least, we’d like you to experience the Unity Christmas game, watch a bit of their Christmas party video, explore in the </a:t>
            </a:r>
            <a:r>
              <a:rPr lang="en-US" dirty="0" err="1" smtClean="0"/>
              <a:t>CyberNetWorld</a:t>
            </a:r>
            <a:r>
              <a:rPr lang="en-US" dirty="0" smtClean="0"/>
              <a:t> city where we are now and, if possible, explore </a:t>
            </a:r>
            <a:r>
              <a:rPr lang="en-US" dirty="0" err="1" smtClean="0"/>
              <a:t>WolfQuest</a:t>
            </a:r>
            <a:r>
              <a:rPr lang="en-US" dirty="0" smtClean="0"/>
              <a:t> a bit (though we hear you’ll need help from someone of the preteen age group in order to figure it out </a:t>
            </a:r>
            <a:r>
              <a:rPr lang="en-US" dirty="0" smtClean="0">
                <a:sym typeface="Wingdings" panose="05000000000000000000" pitchFamily="2" charset="2"/>
              </a:rPr>
              <a:t>)</a:t>
            </a:r>
            <a:endParaRPr lang="en-US" dirty="0" smtClean="0"/>
          </a:p>
          <a:p>
            <a:pPr marL="0" indent="0">
              <a:buNone/>
            </a:pPr>
            <a:endParaRPr lang="en-US" dirty="0"/>
          </a:p>
        </p:txBody>
      </p:sp>
    </p:spTree>
    <p:extLst>
      <p:ext uri="{BB962C8B-B14F-4D97-AF65-F5344CB8AC3E}">
        <p14:creationId xmlns:p14="http://schemas.microsoft.com/office/powerpoint/2010/main" val="3637235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end……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How far do you think this technology be taken in the classroom?</a:t>
            </a:r>
          </a:p>
          <a:p>
            <a:pPr marL="0" indent="0">
              <a:buNone/>
            </a:pPr>
            <a:endParaRPr lang="en-US" dirty="0"/>
          </a:p>
          <a:p>
            <a:pPr marL="0" indent="0">
              <a:buNone/>
            </a:pPr>
            <a:r>
              <a:rPr lang="en-US" dirty="0" smtClean="0"/>
              <a:t>We </a:t>
            </a:r>
            <a:r>
              <a:rPr lang="en-US" smtClean="0"/>
              <a:t>are excited to see….</a:t>
            </a:r>
            <a:endParaRPr lang="en-US" dirty="0" smtClean="0"/>
          </a:p>
          <a:p>
            <a:pPr marL="0" indent="0">
              <a:buNone/>
            </a:pPr>
            <a:endParaRPr lang="en-US" dirty="0" smtClean="0"/>
          </a:p>
          <a:p>
            <a:pPr marL="0" indent="0">
              <a:buNone/>
            </a:pPr>
            <a:r>
              <a:rPr lang="en-US" dirty="0"/>
              <a:t> </a:t>
            </a:r>
            <a:endParaRPr lang="en-US" dirty="0" smtClean="0"/>
          </a:p>
          <a:p>
            <a:pPr marL="0" indent="0">
              <a:buNone/>
            </a:pPr>
            <a:r>
              <a:rPr lang="en-US" dirty="0" smtClean="0"/>
              <a:t>Thanks for meeting with us. We appreciate you spending your Friday night and Saturday morning with us </a:t>
            </a:r>
            <a:r>
              <a:rPr lang="en-US" dirty="0" smtClean="0">
                <a:sym typeface="Wingdings" panose="05000000000000000000" pitchFamily="2" charset="2"/>
              </a:rPr>
              <a:t>. Have fun this week and let us know about your experiences. </a:t>
            </a:r>
          </a:p>
          <a:p>
            <a:pPr marL="0" indent="0">
              <a:buNone/>
            </a:pPr>
            <a:endParaRPr lang="en-US" dirty="0">
              <a:sym typeface="Wingdings" panose="05000000000000000000" pitchFamily="2" charset="2"/>
            </a:endParaRPr>
          </a:p>
        </p:txBody>
      </p:sp>
    </p:spTree>
    <p:extLst>
      <p:ext uri="{BB962C8B-B14F-4D97-AF65-F5344CB8AC3E}">
        <p14:creationId xmlns:p14="http://schemas.microsoft.com/office/powerpoint/2010/main" val="623682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0"/>
            <a:ext cx="8610600" cy="1293028"/>
          </a:xfrm>
        </p:spPr>
        <p:txBody>
          <a:bodyPr/>
          <a:lstStyle/>
          <a:p>
            <a:r>
              <a:rPr lang="en-US" dirty="0" smtClean="0"/>
              <a:t> </a:t>
            </a:r>
            <a:endParaRPr lang="en-US" dirty="0"/>
          </a:p>
        </p:txBody>
      </p:sp>
      <p:sp>
        <p:nvSpPr>
          <p:cNvPr id="3" name="Content Placeholder 2"/>
          <p:cNvSpPr>
            <a:spLocks noGrp="1"/>
          </p:cNvSpPr>
          <p:nvPr>
            <p:ph idx="1"/>
          </p:nvPr>
        </p:nvSpPr>
        <p:spPr>
          <a:xfrm>
            <a:off x="569890" y="1396070"/>
            <a:ext cx="10820400" cy="4024125"/>
          </a:xfrm>
        </p:spPr>
        <p:txBody>
          <a:bodyPr>
            <a:noAutofit/>
          </a:bodyPr>
          <a:lstStyle/>
          <a:p>
            <a:pPr marL="0" indent="0">
              <a:buNone/>
            </a:pPr>
            <a:r>
              <a:rPr lang="en-US" sz="1800" dirty="0" smtClean="0"/>
              <a:t>According to Wikipedia: “</a:t>
            </a:r>
            <a:r>
              <a:rPr lang="en-US" sz="1800" b="1" dirty="0"/>
              <a:t>Immersive technology</a:t>
            </a:r>
            <a:r>
              <a:rPr lang="en-US" sz="1800" dirty="0"/>
              <a:t> refers to </a:t>
            </a:r>
            <a:r>
              <a:rPr lang="en-US" sz="1800" dirty="0">
                <a:hlinkClick r:id="rId2" tooltip="Technology"/>
              </a:rPr>
              <a:t>technology</a:t>
            </a:r>
            <a:r>
              <a:rPr lang="en-US" sz="1800" dirty="0"/>
              <a:t> that blurs the line between the </a:t>
            </a:r>
            <a:r>
              <a:rPr lang="en-US" sz="1800" dirty="0">
                <a:hlinkClick r:id="rId3" tooltip="Physical world"/>
              </a:rPr>
              <a:t>physical world</a:t>
            </a:r>
            <a:r>
              <a:rPr lang="en-US" sz="1800" dirty="0"/>
              <a:t> and digital or </a:t>
            </a:r>
            <a:r>
              <a:rPr lang="en-US" sz="1800" dirty="0">
                <a:hlinkClick r:id="rId4" tooltip="Simulated world"/>
              </a:rPr>
              <a:t>simulated world</a:t>
            </a:r>
            <a:r>
              <a:rPr lang="en-US" sz="1800" dirty="0"/>
              <a:t>, thereby creating a sense </a:t>
            </a:r>
            <a:r>
              <a:rPr lang="en-US" sz="1800" dirty="0" smtClean="0"/>
              <a:t>of </a:t>
            </a:r>
            <a:r>
              <a:rPr lang="en-US" sz="1800" dirty="0" smtClean="0">
                <a:hlinkClick r:id="rId5" tooltip="Immersion (virtual reality)"/>
              </a:rPr>
              <a:t>immersion</a:t>
            </a:r>
            <a:r>
              <a:rPr lang="en-US" sz="1800" dirty="0" smtClean="0"/>
              <a:t>.” </a:t>
            </a:r>
          </a:p>
          <a:p>
            <a:pPr marL="0" indent="0">
              <a:buNone/>
            </a:pPr>
            <a:r>
              <a:rPr lang="en-US" sz="1800" dirty="0" smtClean="0"/>
              <a:t>“</a:t>
            </a:r>
            <a:r>
              <a:rPr lang="en-US" sz="1800" dirty="0"/>
              <a:t>A </a:t>
            </a:r>
            <a:r>
              <a:rPr lang="en-US" sz="1800" b="1" dirty="0"/>
              <a:t>virtual </a:t>
            </a:r>
            <a:r>
              <a:rPr lang="en-US" sz="1800" b="1" dirty="0">
                <a:hlinkClick r:id="rId6" tooltip="World"/>
              </a:rPr>
              <a:t>world</a:t>
            </a:r>
            <a:r>
              <a:rPr lang="en-US" sz="1800" dirty="0"/>
              <a:t> or </a:t>
            </a:r>
            <a:r>
              <a:rPr lang="en-US" sz="1800" b="1" dirty="0"/>
              <a:t>massively multiplayer online world</a:t>
            </a:r>
            <a:r>
              <a:rPr lang="en-US" sz="1800" dirty="0"/>
              <a:t> (MMOW) is a </a:t>
            </a:r>
            <a:r>
              <a:rPr lang="en-US" sz="1800" dirty="0">
                <a:hlinkClick r:id="rId7" tooltip="Computer simulation"/>
              </a:rPr>
              <a:t>computer-based simulated environment</a:t>
            </a:r>
            <a:r>
              <a:rPr lang="en-US" sz="1800" dirty="0"/>
              <a:t>.</a:t>
            </a:r>
            <a:r>
              <a:rPr lang="en-US" sz="1800" baseline="30000" dirty="0">
                <a:hlinkClick r:id="rId8"/>
              </a:rPr>
              <a:t>[1]</a:t>
            </a:r>
            <a:r>
              <a:rPr lang="en-US" sz="1800" dirty="0"/>
              <a:t> The term has become largely synonymous with interactive 3D virtual environments, where the users take the form of </a:t>
            </a:r>
            <a:r>
              <a:rPr lang="en-US" sz="1800" dirty="0">
                <a:hlinkClick r:id="rId9" tooltip="Avatar (computing)"/>
              </a:rPr>
              <a:t>avatars</a:t>
            </a:r>
            <a:r>
              <a:rPr lang="en-US" sz="1800" dirty="0"/>
              <a:t> visible to others.</a:t>
            </a:r>
            <a:r>
              <a:rPr lang="en-US" sz="1800" baseline="30000" dirty="0">
                <a:hlinkClick r:id="rId10"/>
              </a:rPr>
              <a:t>[2]</a:t>
            </a:r>
            <a:r>
              <a:rPr lang="en-US" sz="1800" dirty="0"/>
              <a:t> These avatars usually appear textual, two-dimensional, or </a:t>
            </a:r>
            <a:r>
              <a:rPr lang="en-US" sz="1800" dirty="0">
                <a:hlinkClick r:id="rId11" tooltip="3D computer graphics"/>
              </a:rPr>
              <a:t>three-dimensional</a:t>
            </a:r>
            <a:r>
              <a:rPr lang="en-US" sz="1800" dirty="0"/>
              <a:t> representations, although other forms, such as live video avatars, are possible, with auditory and touch sensations.</a:t>
            </a:r>
            <a:r>
              <a:rPr lang="en-US" sz="1800" baseline="30000" dirty="0">
                <a:hlinkClick r:id="rId12"/>
              </a:rPr>
              <a:t>[3]</a:t>
            </a:r>
            <a:r>
              <a:rPr lang="en-US" sz="1800" baseline="30000" dirty="0">
                <a:hlinkClick r:id="rId13"/>
              </a:rPr>
              <a:t>[4]</a:t>
            </a:r>
            <a:r>
              <a:rPr lang="en-US" sz="1800" dirty="0"/>
              <a:t> In general, virtual worlds allow for multiple users</a:t>
            </a:r>
            <a:r>
              <a:rPr lang="en-US" sz="1800" dirty="0" smtClean="0"/>
              <a:t>.”</a:t>
            </a:r>
          </a:p>
          <a:p>
            <a:pPr marL="0" indent="0">
              <a:buNone/>
            </a:pPr>
            <a:endParaRPr lang="en-US" sz="1800" dirty="0"/>
          </a:p>
          <a:p>
            <a:pPr marL="0" indent="0">
              <a:buNone/>
            </a:pPr>
            <a:r>
              <a:rPr lang="en-US" sz="1800" dirty="0" smtClean="0"/>
              <a:t>A post from Stanford.edu states that “modern virtual worlds differ from traditional video games in their objective. Traditional video games generally have some ultimate game objective, for example defeating all the level bosses, saving the kingdom, or just winning the game. Playing in a virtual world, by contrast, is an end in itself. The objective of virtual worlds is to continue participating in the world, interact with other users, and gaining more status or experience within the virtual world.”</a:t>
            </a:r>
          </a:p>
          <a:p>
            <a:pPr marL="0" indent="0">
              <a:buNone/>
            </a:pPr>
            <a:endParaRPr lang="en-US" sz="1800" dirty="0"/>
          </a:p>
          <a:p>
            <a:pPr marL="0" indent="0">
              <a:buNone/>
            </a:pPr>
            <a:r>
              <a:rPr lang="en-US" sz="1800" dirty="0" smtClean="0"/>
              <a:t>Though most virtual world simulations are multi-player, games like the </a:t>
            </a:r>
            <a:r>
              <a:rPr lang="en-US" sz="1800" dirty="0" err="1" smtClean="0"/>
              <a:t>Sim</a:t>
            </a:r>
            <a:r>
              <a:rPr lang="en-US" sz="1800" dirty="0" smtClean="0"/>
              <a:t> series which can be single-player are also considered to be extensions of the virtual world genre.</a:t>
            </a:r>
            <a:endParaRPr lang="en-US" sz="1800" dirty="0"/>
          </a:p>
        </p:txBody>
      </p:sp>
    </p:spTree>
    <p:extLst>
      <p:ext uri="{BB962C8B-B14F-4D97-AF65-F5344CB8AC3E}">
        <p14:creationId xmlns:p14="http://schemas.microsoft.com/office/powerpoint/2010/main" val="1731608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Many of you have already had experience in virtual worlds</a:t>
            </a:r>
            <a:endParaRPr lang="en-US" dirty="0"/>
          </a:p>
        </p:txBody>
      </p:sp>
      <p:sp>
        <p:nvSpPr>
          <p:cNvPr id="3" name="Content Placeholder 2"/>
          <p:cNvSpPr>
            <a:spLocks noGrp="1"/>
          </p:cNvSpPr>
          <p:nvPr>
            <p:ph idx="1"/>
          </p:nvPr>
        </p:nvSpPr>
        <p:spPr/>
        <p:txBody>
          <a:bodyPr/>
          <a:lstStyle/>
          <a:p>
            <a:pPr marL="0" indent="0">
              <a:buNone/>
            </a:pPr>
            <a:r>
              <a:rPr lang="en-US" dirty="0" smtClean="0"/>
              <a:t>Perhaps you have played or known people (students perhaps) who have played on Club Penguin, </a:t>
            </a:r>
            <a:r>
              <a:rPr lang="en-US" dirty="0" err="1" smtClean="0"/>
              <a:t>Poptropica</a:t>
            </a:r>
            <a:r>
              <a:rPr lang="en-US" dirty="0" smtClean="0"/>
              <a:t>, </a:t>
            </a:r>
            <a:r>
              <a:rPr lang="en-US" dirty="0" err="1" smtClean="0"/>
              <a:t>Minecraft</a:t>
            </a:r>
            <a:r>
              <a:rPr lang="en-US" dirty="0" smtClean="0"/>
              <a:t> and other such worlds where you can join quests and work towards various achievement levels.  Perhaps as an adult you have participated in activities in Second Life or a similar </a:t>
            </a:r>
            <a:r>
              <a:rPr lang="en-US" dirty="0" err="1" smtClean="0"/>
              <a:t>sim</a:t>
            </a:r>
            <a:r>
              <a:rPr lang="en-US" dirty="0" smtClean="0"/>
              <a:t> based environment. There are many virtual worlds to choose from and they can all be used achieve different ends.</a:t>
            </a:r>
          </a:p>
          <a:p>
            <a:pPr marL="0" indent="0">
              <a:buNone/>
            </a:pPr>
            <a:r>
              <a:rPr lang="en-US" dirty="0"/>
              <a:t> </a:t>
            </a:r>
            <a:r>
              <a:rPr lang="en-US" dirty="0" smtClean="0"/>
              <a:t>						- social interaction</a:t>
            </a:r>
            <a:r>
              <a:rPr lang="en-US" dirty="0"/>
              <a:t/>
            </a:r>
            <a:br>
              <a:rPr lang="en-US" dirty="0"/>
            </a:br>
            <a:r>
              <a:rPr lang="en-US" dirty="0" smtClean="0"/>
              <a:t>						- developing programming skills</a:t>
            </a:r>
            <a:br>
              <a:rPr lang="en-US" dirty="0" smtClean="0"/>
            </a:br>
            <a:r>
              <a:rPr lang="en-US" dirty="0" smtClean="0"/>
              <a:t> 						- educational goals</a:t>
            </a:r>
            <a:br>
              <a:rPr lang="en-US" dirty="0" smtClean="0"/>
            </a:br>
            <a:r>
              <a:rPr lang="en-US" dirty="0" smtClean="0"/>
              <a:t> 						- encouraging collaboration</a:t>
            </a:r>
            <a:br>
              <a:rPr lang="en-US" dirty="0" smtClean="0"/>
            </a:br>
            <a:r>
              <a:rPr lang="en-US" dirty="0" smtClean="0"/>
              <a:t> 						- making learning fun</a:t>
            </a:r>
            <a:br>
              <a:rPr lang="en-US" dirty="0" smtClean="0"/>
            </a:br>
            <a:r>
              <a:rPr lang="en-US" dirty="0" smtClean="0"/>
              <a:t>						- others?</a:t>
            </a:r>
          </a:p>
        </p:txBody>
      </p:sp>
    </p:spTree>
    <p:extLst>
      <p:ext uri="{BB962C8B-B14F-4D97-AF65-F5344CB8AC3E}">
        <p14:creationId xmlns:p14="http://schemas.microsoft.com/office/powerpoint/2010/main" val="3246936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Distinction between educational uses and games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Multiplayer Role Player Games (MRPG) are known for their immersive virtual worlds where players can explore, work, build, interact and carry out ‘missions’.</a:t>
            </a:r>
          </a:p>
          <a:p>
            <a:pPr marL="0" indent="0">
              <a:buNone/>
            </a:pPr>
            <a:endParaRPr lang="en-US" dirty="0"/>
          </a:p>
          <a:p>
            <a:pPr marL="0" indent="0">
              <a:buNone/>
            </a:pPr>
            <a:r>
              <a:rPr lang="en-US" dirty="0" smtClean="0"/>
              <a:t>Many of these platforms are just that – games. In each case there is an element of learning – how to move around in the environment, where to go, what sorts of things you need to collect or achieve in order to reach the next level or finish the game. However, the intended purpose of these games is not educational in the sense that they could be used in the classroom.</a:t>
            </a:r>
          </a:p>
          <a:p>
            <a:pPr marL="0" indent="0">
              <a:buNone/>
            </a:pPr>
            <a:endParaRPr lang="en-US" dirty="0"/>
          </a:p>
          <a:p>
            <a:pPr marL="0" indent="0">
              <a:buNone/>
            </a:pPr>
            <a:r>
              <a:rPr lang="en-US" dirty="0" smtClean="0"/>
              <a:t>There are, however, a number of educational games developed for use in the classroom that enable users to learn about real world scenarios in order to deepen their understandings of the world around them. </a:t>
            </a:r>
            <a:endParaRPr lang="en-US" dirty="0"/>
          </a:p>
        </p:txBody>
      </p:sp>
    </p:spTree>
    <p:extLst>
      <p:ext uri="{BB962C8B-B14F-4D97-AF65-F5344CB8AC3E}">
        <p14:creationId xmlns:p14="http://schemas.microsoft.com/office/powerpoint/2010/main" val="1099871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notes to ponder</a:t>
            </a:r>
            <a:endParaRPr lang="en-US" dirty="0"/>
          </a:p>
        </p:txBody>
      </p:sp>
      <p:sp>
        <p:nvSpPr>
          <p:cNvPr id="3" name="Content Placeholder 2"/>
          <p:cNvSpPr>
            <a:spLocks noGrp="1"/>
          </p:cNvSpPr>
          <p:nvPr>
            <p:ph idx="1"/>
          </p:nvPr>
        </p:nvSpPr>
        <p:spPr/>
        <p:txBody>
          <a:bodyPr>
            <a:normAutofit fontScale="47500" lnSpcReduction="20000"/>
          </a:bodyPr>
          <a:lstStyle/>
          <a:p>
            <a:pPr marL="0" indent="0" fontAlgn="base">
              <a:buNone/>
            </a:pPr>
            <a:r>
              <a:rPr lang="en-US" dirty="0" err="1"/>
              <a:t>Youngblut’s</a:t>
            </a:r>
            <a:r>
              <a:rPr lang="en-US" dirty="0"/>
              <a:t> research has found some crucial characteristics for the successful integration of virtual worlds.</a:t>
            </a:r>
          </a:p>
          <a:p>
            <a:pPr lvl="0" fontAlgn="base"/>
            <a:r>
              <a:rPr lang="en-US" dirty="0"/>
              <a:t>Effective virtual worlds allow the learner to </a:t>
            </a:r>
            <a:r>
              <a:rPr lang="en-US" b="1" dirty="0"/>
              <a:t>visualize or enact learning scenarios </a:t>
            </a:r>
            <a:r>
              <a:rPr lang="en-US" dirty="0"/>
              <a:t>through active engagement.</a:t>
            </a:r>
          </a:p>
          <a:p>
            <a:pPr lvl="0" fontAlgn="base"/>
            <a:r>
              <a:rPr lang="en-US" dirty="0"/>
              <a:t>The key to efficacy of virtual worlds is </a:t>
            </a:r>
            <a:r>
              <a:rPr lang="en-US" b="1" dirty="0"/>
              <a:t>interactivity</a:t>
            </a:r>
            <a:r>
              <a:rPr lang="en-US" dirty="0"/>
              <a:t>, rather than immersion.  This simply means that students </a:t>
            </a:r>
            <a:r>
              <a:rPr lang="en-US" b="1" dirty="0"/>
              <a:t>learn by doing </a:t>
            </a:r>
            <a:r>
              <a:rPr lang="en-US" dirty="0"/>
              <a:t>in this environment.</a:t>
            </a:r>
          </a:p>
          <a:p>
            <a:pPr lvl="0" fontAlgn="base"/>
            <a:r>
              <a:rPr lang="en-US" dirty="0"/>
              <a:t>Virtual worlds can be applied to create spaces that transcend </a:t>
            </a:r>
            <a:r>
              <a:rPr lang="en-US" b="1" dirty="0"/>
              <a:t>safety or distance parameters.</a:t>
            </a:r>
            <a:endParaRPr lang="en-US" dirty="0"/>
          </a:p>
          <a:p>
            <a:pPr lvl="0" fontAlgn="base"/>
            <a:r>
              <a:rPr lang="en-US" b="1" dirty="0"/>
              <a:t>Ease of navigation</a:t>
            </a:r>
            <a:r>
              <a:rPr lang="en-US" dirty="0"/>
              <a:t> through the world seems to make the user experience better and improve learning motivation.</a:t>
            </a:r>
          </a:p>
          <a:p>
            <a:pPr lvl="0" fontAlgn="base"/>
            <a:r>
              <a:rPr lang="en-US" dirty="0"/>
              <a:t>Teachers best serve as </a:t>
            </a:r>
            <a:r>
              <a:rPr lang="en-US" b="1" dirty="0"/>
              <a:t>facilitators </a:t>
            </a:r>
            <a:r>
              <a:rPr lang="en-US" dirty="0"/>
              <a:t>in the discovery process, rather than problem solvers.</a:t>
            </a:r>
          </a:p>
          <a:p>
            <a:pPr lvl="0" fontAlgn="base"/>
            <a:r>
              <a:rPr lang="en-US" b="1" dirty="0"/>
              <a:t>Desktop Virtual worlds</a:t>
            </a:r>
            <a:r>
              <a:rPr lang="en-US" dirty="0"/>
              <a:t> are the preferred method as they more cost effective and less cumbersome than immersive VR.</a:t>
            </a:r>
          </a:p>
          <a:p>
            <a:pPr lvl="0" fontAlgn="base"/>
            <a:r>
              <a:rPr lang="en-US" dirty="0"/>
              <a:t>Worlds must build learning through </a:t>
            </a:r>
            <a:r>
              <a:rPr lang="en-US" b="1" dirty="0"/>
              <a:t>interaction and construction</a:t>
            </a:r>
            <a:r>
              <a:rPr lang="en-US" dirty="0"/>
              <a:t>, rather than by assimilation as with traditional instruction.</a:t>
            </a:r>
          </a:p>
          <a:p>
            <a:pPr marL="0" indent="0" fontAlgn="base">
              <a:buNone/>
            </a:pPr>
            <a:r>
              <a:rPr lang="en-US" dirty="0"/>
              <a:t>In addition, virtual worlds can be used to effectively integrate media, such as:</a:t>
            </a:r>
          </a:p>
          <a:p>
            <a:pPr lvl="0" fontAlgn="base"/>
            <a:r>
              <a:rPr lang="en-US" dirty="0"/>
              <a:t>e-Books</a:t>
            </a:r>
          </a:p>
          <a:p>
            <a:pPr lvl="0" fontAlgn="base"/>
            <a:r>
              <a:rPr lang="en-US" dirty="0"/>
              <a:t>Hyperlinked articles</a:t>
            </a:r>
          </a:p>
          <a:p>
            <a:pPr lvl="0" fontAlgn="base"/>
            <a:r>
              <a:rPr lang="en-US" dirty="0"/>
              <a:t>Objects to manipulate, such as artifacts</a:t>
            </a:r>
          </a:p>
          <a:p>
            <a:pPr lvl="0" fontAlgn="base"/>
            <a:r>
              <a:rPr lang="en-US" dirty="0"/>
              <a:t>Interactive calendars or blackboards</a:t>
            </a:r>
          </a:p>
          <a:p>
            <a:pPr lvl="0" fontAlgn="base"/>
            <a:r>
              <a:rPr lang="en-US" dirty="0"/>
              <a:t>Surveys, where feedback is sent via email</a:t>
            </a:r>
          </a:p>
          <a:p>
            <a:r>
              <a:rPr lang="en-US" dirty="0"/>
              <a:t/>
            </a:r>
            <a:br>
              <a:rPr lang="en-US" dirty="0"/>
            </a:br>
            <a:r>
              <a:rPr lang="en-US" dirty="0"/>
              <a:t/>
            </a:r>
            <a:br>
              <a:rPr lang="en-US" dirty="0"/>
            </a:br>
            <a:r>
              <a:rPr lang="en-US" dirty="0"/>
              <a:t>Cited From: </a:t>
            </a:r>
            <a:r>
              <a:rPr lang="en-US" dirty="0">
                <a:hlinkClick r:id="rId2"/>
              </a:rPr>
              <a:t>http://www.opencolleges.edu.au/informed/features/top-20-uses-of-virtual-worlds-in-education/#ixzz2qFQVp3jZ</a:t>
            </a:r>
            <a:endParaRPr lang="en-US" dirty="0"/>
          </a:p>
          <a:p>
            <a:pPr marL="0" indent="0">
              <a:buNone/>
            </a:pPr>
            <a:endParaRPr lang="en-US" dirty="0"/>
          </a:p>
        </p:txBody>
      </p:sp>
    </p:spTree>
    <p:extLst>
      <p:ext uri="{BB962C8B-B14F-4D97-AF65-F5344CB8AC3E}">
        <p14:creationId xmlns:p14="http://schemas.microsoft.com/office/powerpoint/2010/main" val="495384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a:t>
            </a:r>
            <a:endParaRPr lang="en-US" dirty="0"/>
          </a:p>
        </p:txBody>
      </p:sp>
      <p:sp>
        <p:nvSpPr>
          <p:cNvPr id="3" name="Content Placeholder 2"/>
          <p:cNvSpPr>
            <a:spLocks noGrp="1"/>
          </p:cNvSpPr>
          <p:nvPr>
            <p:ph idx="1"/>
          </p:nvPr>
        </p:nvSpPr>
        <p:spPr/>
        <p:txBody>
          <a:bodyPr>
            <a:normAutofit fontScale="70000" lnSpcReduction="20000"/>
          </a:bodyPr>
          <a:lstStyle/>
          <a:p>
            <a:pPr marL="0" indent="0" fontAlgn="base">
              <a:buNone/>
            </a:pPr>
            <a:r>
              <a:rPr lang="en-US" b="1" i="1" dirty="0"/>
              <a:t>Support from Steinkuehler’s Research:</a:t>
            </a:r>
            <a:endParaRPr lang="en-US" dirty="0"/>
          </a:p>
          <a:p>
            <a:pPr lvl="0" fontAlgn="base"/>
            <a:r>
              <a:rPr lang="en-US" dirty="0"/>
              <a:t>It suggests that online gaming can actually serve as a vehicle for learning critical thinking skills.</a:t>
            </a:r>
          </a:p>
          <a:p>
            <a:pPr lvl="0" fontAlgn="base"/>
            <a:r>
              <a:rPr lang="en-US" dirty="0"/>
              <a:t>Her further research is exploring if these models can be used to improve literacy skills in boys, a sub-population known to engage heavily in online gaming and fare poorly in literacy.</a:t>
            </a:r>
          </a:p>
          <a:p>
            <a:pPr lvl="0" fontAlgn="base"/>
            <a:r>
              <a:rPr lang="en-US" dirty="0"/>
              <a:t>Evidence from this study suggests a large majority of gaming discussions build “social knowledge construction” and collective, rather than collaborative understanding.</a:t>
            </a:r>
          </a:p>
          <a:p>
            <a:pPr marL="0" indent="0" fontAlgn="base">
              <a:buNone/>
            </a:pPr>
            <a:r>
              <a:rPr lang="en-US" dirty="0"/>
              <a:t>The use of collective thinking in virtual worlds, in itself, is interesting.  Collective groups tend to consist of a combination of individual thinking, rather than collaboration, or working together as a whole.  Perhaps the virtual world can create some separation to allow groups to interact differently.  Without letting “ourselves” get in the way so to speak, our own anxieties and emotions can be left aside while learning a new skill.  This can be especially helpful in new or high-stress situations.</a:t>
            </a:r>
          </a:p>
          <a:p>
            <a:pPr marL="0" indent="0" fontAlgn="base">
              <a:buNone/>
            </a:pPr>
            <a:r>
              <a:rPr lang="en-US" dirty="0"/>
              <a:t>Researchers want to see if gaming can be applied to scientific problem-solving skills and other disciplines.  In 2008, </a:t>
            </a:r>
            <a:r>
              <a:rPr lang="en-US" i="1" dirty="0"/>
              <a:t>the </a:t>
            </a:r>
            <a:r>
              <a:rPr lang="en-US" b="1" i="1" dirty="0">
                <a:hlinkClick r:id="rId2"/>
              </a:rPr>
              <a:t>Journal of Virtual World Research</a:t>
            </a:r>
            <a:r>
              <a:rPr lang="en-US" dirty="0"/>
              <a:t> was established to explore the implications of virtual technology.  The field is still relatively new.  Further studies are needed to discuss efficacy and pedagogy of virtual worlds. Other organizations are preparing to use virtual training to educate police officers, doctors, and online students.</a:t>
            </a:r>
          </a:p>
          <a:p>
            <a:r>
              <a:rPr lang="en-US" dirty="0"/>
              <a:t/>
            </a:r>
            <a:br>
              <a:rPr lang="en-US" dirty="0"/>
            </a:br>
            <a:r>
              <a:rPr lang="en-US" dirty="0"/>
              <a:t/>
            </a:r>
            <a:br>
              <a:rPr lang="en-US" dirty="0"/>
            </a:br>
            <a:r>
              <a:rPr lang="en-US" dirty="0"/>
              <a:t>Cited From: </a:t>
            </a:r>
            <a:r>
              <a:rPr lang="en-US" u="sng" dirty="0">
                <a:hlinkClick r:id="rId3"/>
              </a:rPr>
              <a:t>http://www.opencolleges.edu.au/informed/features/using-virtual-worlds-to-educate/#ixzz2qFRcuzUf</a:t>
            </a:r>
            <a:endParaRPr lang="en-US" dirty="0"/>
          </a:p>
          <a:p>
            <a:pPr marL="0" indent="0">
              <a:buNone/>
            </a:pPr>
            <a:endParaRPr lang="en-US" dirty="0"/>
          </a:p>
        </p:txBody>
      </p:sp>
    </p:spTree>
    <p:extLst>
      <p:ext uri="{BB962C8B-B14F-4D97-AF65-F5344CB8AC3E}">
        <p14:creationId xmlns:p14="http://schemas.microsoft.com/office/powerpoint/2010/main" val="4001390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Gord</a:t>
            </a:r>
            <a:r>
              <a:rPr lang="en-US" dirty="0" smtClean="0"/>
              <a:t> Holden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err="1"/>
              <a:t>Gord</a:t>
            </a:r>
            <a:r>
              <a:rPr lang="en-US" dirty="0"/>
              <a:t> has been an intermediate teacher for almost twenty years. Before </a:t>
            </a:r>
            <a:r>
              <a:rPr lang="en-US" dirty="0" smtClean="0"/>
              <a:t>becoming a </a:t>
            </a:r>
            <a:r>
              <a:rPr lang="en-US" dirty="0"/>
              <a:t>teacher he was an EA. He struggled with how to help youngsters read. He and </a:t>
            </a:r>
            <a:r>
              <a:rPr lang="en-US" dirty="0" smtClean="0"/>
              <a:t>another </a:t>
            </a:r>
            <a:r>
              <a:rPr lang="en-US" dirty="0"/>
              <a:t>person developed a phonics program to run on computers for his charges. </a:t>
            </a:r>
            <a:r>
              <a:rPr lang="en-US" dirty="0" smtClean="0"/>
              <a:t>Well</a:t>
            </a:r>
            <a:r>
              <a:rPr lang="en-US" dirty="0"/>
              <a:t>, they excelled. However, he was called in to speak to the principal, who </a:t>
            </a:r>
            <a:r>
              <a:rPr lang="en-US" dirty="0" smtClean="0"/>
              <a:t>promptly </a:t>
            </a:r>
            <a:r>
              <a:rPr lang="en-US" dirty="0"/>
              <a:t>told him he had to leave…..to go and get his teaching degree. Thank you to </a:t>
            </a:r>
            <a:r>
              <a:rPr lang="en-US" dirty="0" smtClean="0"/>
              <a:t>that </a:t>
            </a:r>
            <a:r>
              <a:rPr lang="en-US" dirty="0"/>
              <a:t>principal, for now we have an amazing mentor/innovator in our field</a:t>
            </a:r>
            <a:r>
              <a:rPr lang="en-US" dirty="0" smtClean="0"/>
              <a:t>. </a:t>
            </a:r>
          </a:p>
          <a:p>
            <a:pPr marL="0" indent="0">
              <a:buNone/>
            </a:pPr>
            <a:r>
              <a:rPr lang="en-US" dirty="0" err="1" smtClean="0"/>
              <a:t>Gord</a:t>
            </a:r>
            <a:r>
              <a:rPr lang="en-US" dirty="0" smtClean="0"/>
              <a:t> </a:t>
            </a:r>
            <a:r>
              <a:rPr lang="en-US" dirty="0"/>
              <a:t>has been working at Heritage Christian Online School in Courtenay since 2011 </a:t>
            </a:r>
            <a:r>
              <a:rPr lang="en-US" dirty="0" smtClean="0"/>
              <a:t>where </a:t>
            </a:r>
            <a:r>
              <a:rPr lang="en-US" dirty="0"/>
              <a:t>he has a fully immersive classroom. </a:t>
            </a:r>
            <a:r>
              <a:rPr lang="en-US" dirty="0" err="1"/>
              <a:t>Gord</a:t>
            </a:r>
            <a:r>
              <a:rPr lang="en-US" dirty="0"/>
              <a:t> also has an “immersive Technology </a:t>
            </a:r>
            <a:r>
              <a:rPr lang="en-US" dirty="0" smtClean="0"/>
              <a:t>4 </a:t>
            </a:r>
            <a:r>
              <a:rPr lang="en-US" dirty="0"/>
              <a:t>Learning” website where he connects with other like minded innovators of Virtual </a:t>
            </a:r>
            <a:r>
              <a:rPr lang="en-US" dirty="0" smtClean="0"/>
              <a:t>Worlds</a:t>
            </a:r>
            <a:r>
              <a:rPr lang="en-US" dirty="0"/>
              <a:t>. </a:t>
            </a:r>
            <a:r>
              <a:rPr lang="en-US" dirty="0" err="1"/>
              <a:t>Gord</a:t>
            </a:r>
            <a:r>
              <a:rPr lang="en-US" dirty="0"/>
              <a:t> also gives workshops and lectures around the world about Virtual </a:t>
            </a:r>
            <a:r>
              <a:rPr lang="en-US" dirty="0" smtClean="0"/>
              <a:t>Worlds.</a:t>
            </a:r>
          </a:p>
          <a:p>
            <a:pPr marL="0" indent="0">
              <a:buNone/>
            </a:pPr>
            <a:r>
              <a:rPr lang="en-US" dirty="0" smtClean="0"/>
              <a:t>I </a:t>
            </a:r>
            <a:r>
              <a:rPr lang="en-US" dirty="0"/>
              <a:t>need to mention that </a:t>
            </a:r>
            <a:r>
              <a:rPr lang="en-US" dirty="0" err="1"/>
              <a:t>Gord</a:t>
            </a:r>
            <a:r>
              <a:rPr lang="en-US" dirty="0"/>
              <a:t> is a very humble person, so I will brag for him. He has </a:t>
            </a:r>
            <a:r>
              <a:rPr lang="en-US" dirty="0" smtClean="0"/>
              <a:t>numerous </a:t>
            </a:r>
            <a:r>
              <a:rPr lang="en-US" dirty="0"/>
              <a:t>awards such </a:t>
            </a:r>
            <a:r>
              <a:rPr lang="en-US" dirty="0" smtClean="0"/>
              <a:t>as: Top </a:t>
            </a:r>
            <a:r>
              <a:rPr lang="en-US" dirty="0"/>
              <a:t>student teacher from </a:t>
            </a:r>
            <a:r>
              <a:rPr lang="en-US" dirty="0" smtClean="0"/>
              <a:t>SFU,  Claude </a:t>
            </a:r>
            <a:r>
              <a:rPr lang="en-US" dirty="0"/>
              <a:t>E. Lewis Award in </a:t>
            </a:r>
            <a:r>
              <a:rPr lang="en-US" dirty="0" smtClean="0"/>
              <a:t>Education, The </a:t>
            </a:r>
            <a:r>
              <a:rPr lang="en-US" dirty="0"/>
              <a:t>Maxwell A. Cameron </a:t>
            </a:r>
            <a:r>
              <a:rPr lang="en-US" err="1" smtClean="0"/>
              <a:t>Award</a:t>
            </a:r>
            <a:r>
              <a:rPr lang="en-US" smtClean="0"/>
              <a:t>. And </a:t>
            </a:r>
            <a:r>
              <a:rPr lang="en-US" dirty="0"/>
              <a:t>a little birdy named Kris told me that he has just been nominated for Teacher of </a:t>
            </a:r>
            <a:r>
              <a:rPr lang="en-US" dirty="0" smtClean="0"/>
              <a:t>the </a:t>
            </a:r>
            <a:r>
              <a:rPr lang="en-US" dirty="0"/>
              <a:t>Year! Congratulations </a:t>
            </a:r>
            <a:r>
              <a:rPr lang="en-US" dirty="0" err="1"/>
              <a:t>Gord</a:t>
            </a:r>
            <a:r>
              <a:rPr lang="en-US" dirty="0"/>
              <a:t>.</a:t>
            </a:r>
            <a:endParaRPr lang="en-US" dirty="0" smtClean="0"/>
          </a:p>
        </p:txBody>
      </p:sp>
    </p:spTree>
    <p:extLst>
      <p:ext uri="{BB962C8B-B14F-4D97-AF65-F5344CB8AC3E}">
        <p14:creationId xmlns:p14="http://schemas.microsoft.com/office/powerpoint/2010/main" val="599643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discussion</a:t>
            </a:r>
            <a:endParaRPr lang="en-US" dirty="0"/>
          </a:p>
        </p:txBody>
      </p:sp>
      <p:sp>
        <p:nvSpPr>
          <p:cNvPr id="3" name="Subtitle 2"/>
          <p:cNvSpPr>
            <a:spLocks noGrp="1"/>
          </p:cNvSpPr>
          <p:nvPr>
            <p:ph type="subTitle" idx="1"/>
          </p:nvPr>
        </p:nvSpPr>
        <p:spPr/>
        <p:txBody>
          <a:bodyPr/>
          <a:lstStyle/>
          <a:p>
            <a:r>
              <a:rPr lang="en-US" dirty="0" smtClean="0"/>
              <a:t>				~ any questions?</a:t>
            </a:r>
            <a:endParaRPr lang="en-US" dirty="0"/>
          </a:p>
        </p:txBody>
      </p:sp>
    </p:spTree>
    <p:extLst>
      <p:ext uri="{BB962C8B-B14F-4D97-AF65-F5344CB8AC3E}">
        <p14:creationId xmlns:p14="http://schemas.microsoft.com/office/powerpoint/2010/main" val="3878742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our week</a:t>
            </a:r>
            <a:endParaRPr lang="en-US" dirty="0"/>
          </a:p>
        </p:txBody>
      </p:sp>
      <p:sp>
        <p:nvSpPr>
          <p:cNvPr id="3" name="Content Placeholder 2"/>
          <p:cNvSpPr>
            <a:spLocks noGrp="1"/>
          </p:cNvSpPr>
          <p:nvPr>
            <p:ph idx="1"/>
          </p:nvPr>
        </p:nvSpPr>
        <p:spPr>
          <a:xfrm>
            <a:off x="840346" y="2023916"/>
            <a:ext cx="10820400" cy="4024125"/>
          </a:xfrm>
        </p:spPr>
        <p:txBody>
          <a:bodyPr>
            <a:normAutofit/>
          </a:bodyPr>
          <a:lstStyle/>
          <a:p>
            <a:pPr marL="0" indent="0">
              <a:buNone/>
            </a:pPr>
            <a:r>
              <a:rPr lang="en-US" dirty="0" smtClean="0"/>
              <a:t>We’ve tried to make the week as straight-forward as possible and would like to emphasize the need to experience a few virtual worlds before forming ideas about their value in education. There are only a few things we are going to ask of you as we move through the week.</a:t>
            </a:r>
          </a:p>
          <a:p>
            <a:pPr marL="0" indent="0">
              <a:buNone/>
            </a:pPr>
            <a:endParaRPr lang="en-US" dirty="0"/>
          </a:p>
          <a:p>
            <a:pPr marL="0" indent="0">
              <a:buNone/>
            </a:pPr>
            <a:r>
              <a:rPr lang="en-US" dirty="0" smtClean="0"/>
              <a:t>You have already (hopefully) had a chance to download the necessary drivers and programs and move around in them as well. Hopefully you’ve had a chance to ‘play’ a bit and get a feel for the virtual world. We’d like you to continue to explore throughout the week and then work in another environment to explore goal based learning in the virtual world. </a:t>
            </a:r>
          </a:p>
        </p:txBody>
      </p:sp>
    </p:spTree>
    <p:extLst>
      <p:ext uri="{BB962C8B-B14F-4D97-AF65-F5344CB8AC3E}">
        <p14:creationId xmlns:p14="http://schemas.microsoft.com/office/powerpoint/2010/main" val="2903463345"/>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TC104033937[[fn=Vapor Trail]]</Template>
  <TotalTime>1857</TotalTime>
  <Words>1748</Words>
  <Application>Microsoft Office PowerPoint</Application>
  <PresentationFormat>Widescreen</PresentationFormat>
  <Paragraphs>86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vt:lpstr>
      <vt:lpstr>Vapor Trail</vt:lpstr>
      <vt:lpstr>Immersive  Technology Virtual Worlds</vt:lpstr>
      <vt:lpstr> </vt:lpstr>
      <vt:lpstr>Many of you have already had experience in virtual worlds</vt:lpstr>
      <vt:lpstr>Distinction between educational uses and games</vt:lpstr>
      <vt:lpstr>Some notes to ponder</vt:lpstr>
      <vt:lpstr>further</vt:lpstr>
      <vt:lpstr>Gord Holden</vt:lpstr>
      <vt:lpstr>discussion</vt:lpstr>
      <vt:lpstr>Outline of our week</vt:lpstr>
      <vt:lpstr>deliverables</vt:lpstr>
      <vt:lpstr>Guiding questions</vt:lpstr>
      <vt:lpstr>Frustrations from the week</vt:lpstr>
      <vt:lpstr>Resources and readings</vt:lpstr>
      <vt:lpstr>In the end……</vt:lpstr>
    </vt:vector>
  </TitlesOfParts>
  <Company>School District 33 Chilliwack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Immersive Technology Virtual Worlds</dc:title>
  <dc:creator>Kristin Sward</dc:creator>
  <cp:lastModifiedBy>Kristin Sward</cp:lastModifiedBy>
  <cp:revision>28</cp:revision>
  <cp:lastPrinted>2014-01-21T04:57:55Z</cp:lastPrinted>
  <dcterms:created xsi:type="dcterms:W3CDTF">2014-01-14T05:37:15Z</dcterms:created>
  <dcterms:modified xsi:type="dcterms:W3CDTF">2014-02-01T03:39:25Z</dcterms:modified>
</cp:coreProperties>
</file>